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8"/>
  </p:notesMasterIdLst>
  <p:sldIdLst>
    <p:sldId id="256" r:id="rId3"/>
    <p:sldId id="407" r:id="rId4"/>
    <p:sldId id="412" r:id="rId5"/>
    <p:sldId id="410" r:id="rId6"/>
    <p:sldId id="411" r:id="rId7"/>
    <p:sldId id="413" r:id="rId8"/>
    <p:sldId id="429" r:id="rId9"/>
    <p:sldId id="414" r:id="rId10"/>
    <p:sldId id="507" r:id="rId11"/>
    <p:sldId id="508" r:id="rId12"/>
    <p:sldId id="415" r:id="rId13"/>
    <p:sldId id="416" r:id="rId14"/>
    <p:sldId id="417" r:id="rId15"/>
    <p:sldId id="452" r:id="rId16"/>
    <p:sldId id="453" r:id="rId17"/>
    <p:sldId id="454" r:id="rId18"/>
    <p:sldId id="461" r:id="rId19"/>
    <p:sldId id="451" r:id="rId20"/>
    <p:sldId id="430" r:id="rId21"/>
    <p:sldId id="433" r:id="rId22"/>
    <p:sldId id="434" r:id="rId23"/>
    <p:sldId id="441" r:id="rId24"/>
    <p:sldId id="457" r:id="rId25"/>
    <p:sldId id="458" r:id="rId26"/>
    <p:sldId id="470" r:id="rId27"/>
    <p:sldId id="435" r:id="rId28"/>
    <p:sldId id="436" r:id="rId29"/>
    <p:sldId id="437" r:id="rId30"/>
    <p:sldId id="438" r:id="rId31"/>
    <p:sldId id="440" r:id="rId32"/>
    <p:sldId id="459" r:id="rId33"/>
    <p:sldId id="472" r:id="rId34"/>
    <p:sldId id="473" r:id="rId35"/>
    <p:sldId id="460" r:id="rId36"/>
    <p:sldId id="3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7"/>
    <p:restoredTop sz="94694"/>
  </p:normalViewPr>
  <p:slideViewPr>
    <p:cSldViewPr snapToGrid="0" snapToObjects="1">
      <p:cViewPr varScale="1">
        <p:scale>
          <a:sx n="121" d="100"/>
          <a:sy n="121"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37FF6-46D6-B849-A6CD-85860317B6E6}" type="slidenum">
              <a:rPr lang="en-US" smtClean="0"/>
              <a:t>19</a:t>
            </a:fld>
            <a:endParaRPr lang="en-US"/>
          </a:p>
        </p:txBody>
      </p:sp>
    </p:spTree>
    <p:extLst>
      <p:ext uri="{BB962C8B-B14F-4D97-AF65-F5344CB8AC3E}">
        <p14:creationId xmlns:p14="http://schemas.microsoft.com/office/powerpoint/2010/main" val="3128407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8/22/23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8/22/23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8/22/23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8/22/23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5.tif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5A90-ACF7-350A-C7A8-23A6026E0AEE}"/>
              </a:ext>
            </a:extLst>
          </p:cNvPr>
          <p:cNvSpPr>
            <a:spLocks noGrp="1"/>
          </p:cNvSpPr>
          <p:nvPr>
            <p:ph type="title"/>
          </p:nvPr>
        </p:nvSpPr>
        <p:spPr/>
        <p:txBody>
          <a:bodyPr/>
          <a:lstStyle/>
          <a:p>
            <a:r>
              <a:rPr lang="en-US" dirty="0" err="1"/>
              <a:t>Framatome</a:t>
            </a:r>
            <a:r>
              <a:rPr lang="en-US" dirty="0"/>
              <a:t> SC-HTGR</a:t>
            </a:r>
          </a:p>
        </p:txBody>
      </p:sp>
      <p:sp>
        <p:nvSpPr>
          <p:cNvPr id="3" name="Content Placeholder 2">
            <a:extLst>
              <a:ext uri="{FF2B5EF4-FFF2-40B4-BE49-F238E27FC236}">
                <a16:creationId xmlns:a16="http://schemas.microsoft.com/office/drawing/2014/main" id="{1C986F58-44FE-391B-1DDE-7432FBFAE158}"/>
              </a:ext>
            </a:extLst>
          </p:cNvPr>
          <p:cNvSpPr>
            <a:spLocks noGrp="1"/>
          </p:cNvSpPr>
          <p:nvPr>
            <p:ph sz="half" idx="2"/>
          </p:nvPr>
        </p:nvSpPr>
        <p:spPr>
          <a:xfrm>
            <a:off x="609600" y="1935726"/>
            <a:ext cx="4466897" cy="4190437"/>
          </a:xfrm>
        </p:spPr>
        <p:txBody>
          <a:bodyPr/>
          <a:lstStyle/>
          <a:p>
            <a:r>
              <a:rPr lang="en-US" sz="2000" dirty="0"/>
              <a:t>Steam Cycle High Temperature Gas-Cooled Reactor (SCHTGR) </a:t>
            </a:r>
          </a:p>
          <a:p>
            <a:r>
              <a:rPr lang="en-US" sz="2000" dirty="0"/>
              <a:t>Modular, graphite-moderated, helium-cooled, high temperature reactor with a nominal thermal power of 625 </a:t>
            </a:r>
            <a:r>
              <a:rPr lang="en-US" sz="2000" dirty="0" err="1"/>
              <a:t>MWth</a:t>
            </a:r>
            <a:endParaRPr lang="en-US" sz="2000" dirty="0"/>
          </a:p>
          <a:p>
            <a:r>
              <a:rPr lang="en-US" sz="2000" dirty="0"/>
              <a:t>HALEU UCO fuel kernel in TRISO particles </a:t>
            </a:r>
          </a:p>
          <a:p>
            <a:r>
              <a:rPr lang="en-US" sz="2000" dirty="0"/>
              <a:t>Graphite hexagonal prism blocks</a:t>
            </a:r>
          </a:p>
          <a:p>
            <a:r>
              <a:rPr lang="en-US" sz="2000" dirty="0"/>
              <a:t>Core inlet: 350C; Core outlet: 750C</a:t>
            </a:r>
          </a:p>
          <a:p>
            <a:endParaRPr lang="en-US" sz="2000" dirty="0"/>
          </a:p>
        </p:txBody>
      </p:sp>
      <p:pic>
        <p:nvPicPr>
          <p:cNvPr id="5" name="Picture 4">
            <a:extLst>
              <a:ext uri="{FF2B5EF4-FFF2-40B4-BE49-F238E27FC236}">
                <a16:creationId xmlns:a16="http://schemas.microsoft.com/office/drawing/2014/main" id="{160C0DCD-C329-F901-8A84-C8469DB65F25}"/>
              </a:ext>
            </a:extLst>
          </p:cNvPr>
          <p:cNvPicPr>
            <a:picLocks noChangeAspect="1"/>
          </p:cNvPicPr>
          <p:nvPr/>
        </p:nvPicPr>
        <p:blipFill>
          <a:blip r:embed="rId2"/>
          <a:stretch>
            <a:fillRect/>
          </a:stretch>
        </p:blipFill>
        <p:spPr>
          <a:xfrm>
            <a:off x="7623825" y="2258739"/>
            <a:ext cx="4370065" cy="3328495"/>
          </a:xfrm>
          <a:prstGeom prst="rect">
            <a:avLst/>
          </a:prstGeom>
        </p:spPr>
      </p:pic>
      <p:pic>
        <p:nvPicPr>
          <p:cNvPr id="6" name="Picture 5">
            <a:extLst>
              <a:ext uri="{FF2B5EF4-FFF2-40B4-BE49-F238E27FC236}">
                <a16:creationId xmlns:a16="http://schemas.microsoft.com/office/drawing/2014/main" id="{975D614D-EB47-44BA-594C-C7CBEF456DFF}"/>
              </a:ext>
            </a:extLst>
          </p:cNvPr>
          <p:cNvPicPr>
            <a:picLocks noChangeAspect="1"/>
          </p:cNvPicPr>
          <p:nvPr/>
        </p:nvPicPr>
        <p:blipFill>
          <a:blip r:embed="rId3"/>
          <a:stretch>
            <a:fillRect/>
          </a:stretch>
        </p:blipFill>
        <p:spPr>
          <a:xfrm>
            <a:off x="5315202" y="2335775"/>
            <a:ext cx="2308623" cy="3390337"/>
          </a:xfrm>
          <a:prstGeom prst="rect">
            <a:avLst/>
          </a:prstGeom>
        </p:spPr>
      </p:pic>
    </p:spTree>
    <p:extLst>
      <p:ext uri="{BB962C8B-B14F-4D97-AF65-F5344CB8AC3E}">
        <p14:creationId xmlns:p14="http://schemas.microsoft.com/office/powerpoint/2010/main" val="307185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A377-D559-4D48-8EFD-E673D2D1BD58}"/>
              </a:ext>
            </a:extLst>
          </p:cNvPr>
          <p:cNvSpPr>
            <a:spLocks noGrp="1"/>
          </p:cNvSpPr>
          <p:nvPr>
            <p:ph type="title"/>
          </p:nvPr>
        </p:nvSpPr>
        <p:spPr/>
        <p:txBody>
          <a:bodyPr/>
          <a:lstStyle/>
          <a:p>
            <a:r>
              <a:rPr lang="en-US" dirty="0"/>
              <a:t>TRISO Particles</a:t>
            </a:r>
          </a:p>
        </p:txBody>
      </p:sp>
      <p:sp>
        <p:nvSpPr>
          <p:cNvPr id="3" name="Content Placeholder 2">
            <a:extLst>
              <a:ext uri="{FF2B5EF4-FFF2-40B4-BE49-F238E27FC236}">
                <a16:creationId xmlns:a16="http://schemas.microsoft.com/office/drawing/2014/main" id="{A1F668EB-6F83-6D45-AF5A-2C4B2F5F3429}"/>
              </a:ext>
            </a:extLst>
          </p:cNvPr>
          <p:cNvSpPr>
            <a:spLocks noGrp="1"/>
          </p:cNvSpPr>
          <p:nvPr>
            <p:ph sz="half" idx="2"/>
          </p:nvPr>
        </p:nvSpPr>
        <p:spPr/>
        <p:txBody>
          <a:bodyPr>
            <a:normAutofit fontScale="85000" lnSpcReduction="20000"/>
          </a:bodyPr>
          <a:lstStyle/>
          <a:p>
            <a:r>
              <a:rPr lang="en-US" dirty="0"/>
              <a:t>TRISO: </a:t>
            </a:r>
            <a:r>
              <a:rPr lang="en-US" dirty="0" err="1"/>
              <a:t>TRistructural</a:t>
            </a:r>
            <a:r>
              <a:rPr lang="en-US" dirty="0"/>
              <a:t> </a:t>
            </a:r>
            <a:r>
              <a:rPr lang="en-US" dirty="0" err="1"/>
              <a:t>ISOtropic</a:t>
            </a:r>
            <a:r>
              <a:rPr lang="en-US" dirty="0"/>
              <a:t> particle fuel</a:t>
            </a:r>
          </a:p>
          <a:p>
            <a:r>
              <a:rPr lang="en-US" dirty="0"/>
              <a:t>Layered fuel in mm-sized particles</a:t>
            </a:r>
          </a:p>
          <a:p>
            <a:r>
              <a:rPr lang="en-US" dirty="0"/>
              <a:t>Layers:</a:t>
            </a:r>
          </a:p>
          <a:p>
            <a:pPr lvl="1"/>
            <a:r>
              <a:rPr lang="en-US" dirty="0"/>
              <a:t>Fuel Kernel</a:t>
            </a:r>
          </a:p>
          <a:p>
            <a:pPr lvl="1"/>
            <a:r>
              <a:rPr lang="en-US" dirty="0"/>
              <a:t>Buffer</a:t>
            </a:r>
          </a:p>
          <a:p>
            <a:pPr lvl="1"/>
            <a:r>
              <a:rPr lang="en-US" dirty="0"/>
              <a:t>Inner </a:t>
            </a:r>
            <a:r>
              <a:rPr lang="en-US" dirty="0" err="1"/>
              <a:t>Pyrolitic</a:t>
            </a:r>
            <a:r>
              <a:rPr lang="en-US" dirty="0"/>
              <a:t> Carbon (</a:t>
            </a:r>
            <a:r>
              <a:rPr lang="en-US" dirty="0" err="1"/>
              <a:t>IPyC</a:t>
            </a:r>
            <a:r>
              <a:rPr lang="en-US" dirty="0"/>
              <a:t>)</a:t>
            </a:r>
          </a:p>
          <a:p>
            <a:pPr lvl="1"/>
            <a:r>
              <a:rPr lang="en-US" dirty="0" err="1"/>
              <a:t>SiC</a:t>
            </a:r>
            <a:endParaRPr lang="en-US" dirty="0"/>
          </a:p>
          <a:p>
            <a:pPr lvl="1"/>
            <a:r>
              <a:rPr lang="en-US" dirty="0"/>
              <a:t>Outer </a:t>
            </a:r>
            <a:r>
              <a:rPr lang="en-US" dirty="0" err="1"/>
              <a:t>Pyrolitic</a:t>
            </a:r>
            <a:r>
              <a:rPr lang="en-US" dirty="0"/>
              <a:t> Carbon (</a:t>
            </a:r>
            <a:r>
              <a:rPr lang="en-US" dirty="0" err="1"/>
              <a:t>OPyC</a:t>
            </a:r>
            <a:r>
              <a:rPr lang="en-US" dirty="0"/>
              <a:t>)</a:t>
            </a:r>
          </a:p>
          <a:p>
            <a:endParaRPr lang="en-US" dirty="0"/>
          </a:p>
        </p:txBody>
      </p:sp>
      <p:pic>
        <p:nvPicPr>
          <p:cNvPr id="5" name="Content Placeholder 4">
            <a:extLst>
              <a:ext uri="{FF2B5EF4-FFF2-40B4-BE49-F238E27FC236}">
                <a16:creationId xmlns:a16="http://schemas.microsoft.com/office/drawing/2014/main" id="{2686042D-3A9B-524E-8731-AB59AA8DCA14}"/>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7248781" y="2174875"/>
            <a:ext cx="3561463" cy="3561463"/>
          </a:xfrm>
          <a:prstGeom prst="rect">
            <a:avLst/>
          </a:prstGeom>
        </p:spPr>
      </p:pic>
      <p:cxnSp>
        <p:nvCxnSpPr>
          <p:cNvPr id="6" name="Straight Connector 5">
            <a:extLst>
              <a:ext uri="{FF2B5EF4-FFF2-40B4-BE49-F238E27FC236}">
                <a16:creationId xmlns:a16="http://schemas.microsoft.com/office/drawing/2014/main" id="{65980FE6-EA36-B444-98E6-3BCAD7A18406}"/>
              </a:ext>
            </a:extLst>
          </p:cNvPr>
          <p:cNvCxnSpPr>
            <a:cxnSpLocks/>
          </p:cNvCxnSpPr>
          <p:nvPr/>
        </p:nvCxnSpPr>
        <p:spPr>
          <a:xfrm flipV="1">
            <a:off x="4042200" y="3790680"/>
            <a:ext cx="4987313" cy="404725"/>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FFCEBB-79B6-4B42-8EB1-D44DBC8B207B}"/>
              </a:ext>
            </a:extLst>
          </p:cNvPr>
          <p:cNvCxnSpPr>
            <a:cxnSpLocks/>
          </p:cNvCxnSpPr>
          <p:nvPr/>
        </p:nvCxnSpPr>
        <p:spPr>
          <a:xfrm>
            <a:off x="4077148" y="4542357"/>
            <a:ext cx="4313817" cy="1526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0B9DCC7-8711-6645-9706-8CA4FA7C9A95}"/>
              </a:ext>
            </a:extLst>
          </p:cNvPr>
          <p:cNvCxnSpPr>
            <a:cxnSpLocks/>
          </p:cNvCxnSpPr>
          <p:nvPr/>
        </p:nvCxnSpPr>
        <p:spPr>
          <a:xfrm flipV="1">
            <a:off x="5623077" y="4904571"/>
            <a:ext cx="3133648" cy="89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2B245E1-54D9-BC4F-8214-CE5F67A686CF}"/>
              </a:ext>
            </a:extLst>
          </p:cNvPr>
          <p:cNvCxnSpPr>
            <a:cxnSpLocks/>
          </p:cNvCxnSpPr>
          <p:nvPr/>
        </p:nvCxnSpPr>
        <p:spPr>
          <a:xfrm flipV="1">
            <a:off x="5639049" y="5113095"/>
            <a:ext cx="3390463" cy="2009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10F8C70-ABAF-E640-BD5D-38055364D8DB}"/>
              </a:ext>
            </a:extLst>
          </p:cNvPr>
          <p:cNvCxnSpPr>
            <a:cxnSpLocks/>
          </p:cNvCxnSpPr>
          <p:nvPr/>
        </p:nvCxnSpPr>
        <p:spPr>
          <a:xfrm flipV="1">
            <a:off x="5766099" y="5266785"/>
            <a:ext cx="3700630" cy="3941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6962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3720-A247-824F-A89A-B5DD65E1FD0C}"/>
              </a:ext>
            </a:extLst>
          </p:cNvPr>
          <p:cNvSpPr>
            <a:spLocks noGrp="1"/>
          </p:cNvSpPr>
          <p:nvPr>
            <p:ph type="title"/>
          </p:nvPr>
        </p:nvSpPr>
        <p:spPr/>
        <p:txBody>
          <a:bodyPr/>
          <a:lstStyle/>
          <a:p>
            <a:r>
              <a:rPr lang="en-US" dirty="0"/>
              <a:t>Fuel Kernel + Buffer</a:t>
            </a:r>
          </a:p>
        </p:txBody>
      </p:sp>
      <p:sp>
        <p:nvSpPr>
          <p:cNvPr id="3" name="Content Placeholder 2">
            <a:extLst>
              <a:ext uri="{FF2B5EF4-FFF2-40B4-BE49-F238E27FC236}">
                <a16:creationId xmlns:a16="http://schemas.microsoft.com/office/drawing/2014/main" id="{C707EB7C-BD3B-DF44-912E-86D0003CD4A5}"/>
              </a:ext>
            </a:extLst>
          </p:cNvPr>
          <p:cNvSpPr>
            <a:spLocks noGrp="1"/>
          </p:cNvSpPr>
          <p:nvPr>
            <p:ph sz="half" idx="1"/>
          </p:nvPr>
        </p:nvSpPr>
        <p:spPr/>
        <p:txBody>
          <a:bodyPr>
            <a:normAutofit fontScale="62500" lnSpcReduction="20000"/>
          </a:bodyPr>
          <a:lstStyle/>
          <a:p>
            <a:r>
              <a:rPr lang="en-US" dirty="0"/>
              <a:t>A variety of fissile and fertile kernels have been used in particles, including ThC2, ThO2, PuO2, (</a:t>
            </a:r>
            <a:r>
              <a:rPr lang="en-US" dirty="0" err="1"/>
              <a:t>Th,U</a:t>
            </a:r>
            <a:r>
              <a:rPr lang="en-US" dirty="0"/>
              <a:t>)O2, UC2, UO2, and UCO</a:t>
            </a:r>
          </a:p>
          <a:p>
            <a:r>
              <a:rPr lang="en-US" dirty="0"/>
              <a:t>Nominal fuel kernel diameters range between 100 and 500 microns</a:t>
            </a:r>
          </a:p>
          <a:p>
            <a:r>
              <a:rPr lang="en-US" dirty="0"/>
              <a:t>The fuel kernel is surrounded by a porous graphite buffer layer that absorbs fission recoils and allows space for swelling and fission gases produced during irradiation</a:t>
            </a:r>
          </a:p>
          <a:p>
            <a:r>
              <a:rPr lang="en-US" dirty="0"/>
              <a:t>The buffer layer is generally about 100-micron thick</a:t>
            </a:r>
          </a:p>
          <a:p>
            <a:endParaRPr lang="en-US" dirty="0"/>
          </a:p>
          <a:p>
            <a:endParaRPr lang="en-US" dirty="0"/>
          </a:p>
          <a:p>
            <a:endParaRPr lang="en-US" dirty="0"/>
          </a:p>
        </p:txBody>
      </p:sp>
      <p:pic>
        <p:nvPicPr>
          <p:cNvPr id="9" name="Content Placeholder 8">
            <a:extLst>
              <a:ext uri="{FF2B5EF4-FFF2-40B4-BE49-F238E27FC236}">
                <a16:creationId xmlns:a16="http://schemas.microsoft.com/office/drawing/2014/main" id="{73B099FA-CE73-1548-92E5-DCD7557289D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3860654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12EA-B786-354B-A946-F5B9B6841044}"/>
              </a:ext>
            </a:extLst>
          </p:cNvPr>
          <p:cNvSpPr>
            <a:spLocks noGrp="1"/>
          </p:cNvSpPr>
          <p:nvPr>
            <p:ph type="title"/>
          </p:nvPr>
        </p:nvSpPr>
        <p:spPr/>
        <p:txBody>
          <a:bodyPr/>
          <a:lstStyle/>
          <a:p>
            <a:r>
              <a:rPr lang="en-US" dirty="0" err="1"/>
              <a:t>IPyC-SiC-OPyC</a:t>
            </a:r>
            <a:endParaRPr lang="en-US" dirty="0"/>
          </a:p>
        </p:txBody>
      </p:sp>
      <p:sp>
        <p:nvSpPr>
          <p:cNvPr id="3" name="Content Placeholder 2">
            <a:extLst>
              <a:ext uri="{FF2B5EF4-FFF2-40B4-BE49-F238E27FC236}">
                <a16:creationId xmlns:a16="http://schemas.microsoft.com/office/drawing/2014/main" id="{C74BFC5B-50A5-0743-9F4D-53F002D05217}"/>
              </a:ext>
            </a:extLst>
          </p:cNvPr>
          <p:cNvSpPr>
            <a:spLocks noGrp="1"/>
          </p:cNvSpPr>
          <p:nvPr>
            <p:ph sz="half" idx="1"/>
          </p:nvPr>
        </p:nvSpPr>
        <p:spPr>
          <a:xfrm>
            <a:off x="609600" y="1968502"/>
            <a:ext cx="5554532" cy="4313963"/>
          </a:xfrm>
        </p:spPr>
        <p:txBody>
          <a:bodyPr>
            <a:normAutofit fontScale="55000" lnSpcReduction="20000"/>
          </a:bodyPr>
          <a:lstStyle/>
          <a:p>
            <a:r>
              <a:rPr lang="en-US" dirty="0"/>
              <a:t>Surrounding this inner buffer layer is a layer of dense pyrolytic carbon (</a:t>
            </a:r>
            <a:r>
              <a:rPr lang="en-US" dirty="0" err="1"/>
              <a:t>IPyC</a:t>
            </a:r>
            <a:r>
              <a:rPr lang="en-US" dirty="0"/>
              <a:t>), a silicon carbide (</a:t>
            </a:r>
            <a:r>
              <a:rPr lang="en-US" dirty="0" err="1"/>
              <a:t>SiC</a:t>
            </a:r>
            <a:r>
              <a:rPr lang="en-US" dirty="0"/>
              <a:t>) layer, and a dense outer pyrolytic carbon (</a:t>
            </a:r>
            <a:r>
              <a:rPr lang="en-US" dirty="0" err="1"/>
              <a:t>OPyC</a:t>
            </a:r>
            <a:r>
              <a:rPr lang="en-US" dirty="0"/>
              <a:t>) layer</a:t>
            </a:r>
          </a:p>
          <a:p>
            <a:r>
              <a:rPr lang="en-US" dirty="0"/>
              <a:t>The pyrolytic carbon layers protect the </a:t>
            </a:r>
            <a:r>
              <a:rPr lang="en-US" dirty="0" err="1"/>
              <a:t>SiC</a:t>
            </a:r>
            <a:r>
              <a:rPr lang="en-US" dirty="0"/>
              <a:t> layer, which is the pressure boundary</a:t>
            </a:r>
          </a:p>
          <a:p>
            <a:r>
              <a:rPr lang="en-US" dirty="0"/>
              <a:t>The pyrolytic carbon layers are approximately 40-micron thick; the </a:t>
            </a:r>
            <a:r>
              <a:rPr lang="en-US" dirty="0" err="1"/>
              <a:t>SiC</a:t>
            </a:r>
            <a:r>
              <a:rPr lang="en-US" dirty="0"/>
              <a:t> layer is usually about 35-micron thick</a:t>
            </a:r>
          </a:p>
          <a:p>
            <a:r>
              <a:rPr lang="en-US" dirty="0"/>
              <a:t>Each microsphere acts as a mini pressure vessel, which is designed to impart robustness to the gas reactor fuel system</a:t>
            </a:r>
          </a:p>
          <a:p>
            <a:r>
              <a:rPr lang="en-US" dirty="0"/>
              <a:t>TRISO diameter is typically ~750 microns</a:t>
            </a:r>
          </a:p>
          <a:p>
            <a:endParaRPr lang="en-US" dirty="0"/>
          </a:p>
          <a:p>
            <a:endParaRPr lang="en-US" dirty="0"/>
          </a:p>
        </p:txBody>
      </p:sp>
      <p:pic>
        <p:nvPicPr>
          <p:cNvPr id="5" name="Content Placeholder 8">
            <a:extLst>
              <a:ext uri="{FF2B5EF4-FFF2-40B4-BE49-F238E27FC236}">
                <a16:creationId xmlns:a16="http://schemas.microsoft.com/office/drawing/2014/main" id="{39A3D914-4EC7-F54A-8301-62E1AFDF0A6D}"/>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1163435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4AA3-9CA7-4C49-8535-ACF1BC2F34C8}"/>
              </a:ext>
            </a:extLst>
          </p:cNvPr>
          <p:cNvSpPr>
            <a:spLocks noGrp="1"/>
          </p:cNvSpPr>
          <p:nvPr>
            <p:ph type="title"/>
          </p:nvPr>
        </p:nvSpPr>
        <p:spPr/>
        <p:txBody>
          <a:bodyPr/>
          <a:lstStyle/>
          <a:p>
            <a:r>
              <a:rPr lang="en-US" dirty="0"/>
              <a:t>Early Concepts</a:t>
            </a:r>
          </a:p>
        </p:txBody>
      </p:sp>
      <p:sp>
        <p:nvSpPr>
          <p:cNvPr id="3" name="Content Placeholder 2">
            <a:extLst>
              <a:ext uri="{FF2B5EF4-FFF2-40B4-BE49-F238E27FC236}">
                <a16:creationId xmlns:a16="http://schemas.microsoft.com/office/drawing/2014/main" id="{A9F5C77A-D31F-9742-8D0B-2866FF4C08AD}"/>
              </a:ext>
            </a:extLst>
          </p:cNvPr>
          <p:cNvSpPr>
            <a:spLocks noGrp="1"/>
          </p:cNvSpPr>
          <p:nvPr>
            <p:ph sz="half" idx="1"/>
          </p:nvPr>
        </p:nvSpPr>
        <p:spPr>
          <a:xfrm>
            <a:off x="609599" y="1968503"/>
            <a:ext cx="6468933" cy="4157663"/>
          </a:xfrm>
        </p:spPr>
        <p:txBody>
          <a:bodyPr/>
          <a:lstStyle/>
          <a:p>
            <a:r>
              <a:rPr lang="en-US" sz="2000" dirty="0"/>
              <a:t>The concept of nuclear fuel microspheres with refractory coatings to contain fission products during operation in HTGRs can be traced to the Dragon Project in the 1950s</a:t>
            </a:r>
          </a:p>
          <a:p>
            <a:r>
              <a:rPr lang="en-US" sz="2000" dirty="0"/>
              <a:t>The earliest versions involved fuel kernels coated with only a single pyrolytic carbon layer intended to protect the kernel during fabrication, this rapidly evolved in the following decade into more complex and more effective particle designs</a:t>
            </a:r>
          </a:p>
          <a:p>
            <a:r>
              <a:rPr lang="en-US" sz="2000" dirty="0"/>
              <a:t>It was recognized almost from the beginning that the coating layers could provide some degree of advantageous fission product retention when properly designed</a:t>
            </a:r>
          </a:p>
          <a:p>
            <a:endParaRPr lang="en-US" sz="2000" dirty="0"/>
          </a:p>
        </p:txBody>
      </p:sp>
      <p:pic>
        <p:nvPicPr>
          <p:cNvPr id="5" name="Content Placeholder 4">
            <a:extLst>
              <a:ext uri="{FF2B5EF4-FFF2-40B4-BE49-F238E27FC236}">
                <a16:creationId xmlns:a16="http://schemas.microsoft.com/office/drawing/2014/main" id="{DFC08ED2-CB34-5643-A180-91C635F7C285}"/>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336715" y="2270122"/>
            <a:ext cx="4708264" cy="3107852"/>
          </a:xfrm>
          <a:prstGeom prst="rect">
            <a:avLst/>
          </a:prstGeom>
        </p:spPr>
      </p:pic>
      <p:sp>
        <p:nvSpPr>
          <p:cNvPr id="6" name="Rectangle 5">
            <a:extLst>
              <a:ext uri="{FF2B5EF4-FFF2-40B4-BE49-F238E27FC236}">
                <a16:creationId xmlns:a16="http://schemas.microsoft.com/office/drawing/2014/main" id="{99B23D4C-EE43-4A49-AA75-36BA80F9C7F8}"/>
              </a:ext>
            </a:extLst>
          </p:cNvPr>
          <p:cNvSpPr/>
          <p:nvPr/>
        </p:nvSpPr>
        <p:spPr>
          <a:xfrm>
            <a:off x="7336714" y="5529431"/>
            <a:ext cx="4708265" cy="830997"/>
          </a:xfrm>
          <a:prstGeom prst="rect">
            <a:avLst/>
          </a:prstGeom>
        </p:spPr>
        <p:txBody>
          <a:bodyPr wrap="square">
            <a:spAutoFit/>
          </a:bodyPr>
          <a:lstStyle/>
          <a:p>
            <a:r>
              <a:rPr lang="en-US" sz="1200" dirty="0">
                <a:latin typeface="Times" pitchFamily="2" charset="0"/>
              </a:rPr>
              <a:t>(a) BISO particle, (b) Particles with </a:t>
            </a:r>
            <a:r>
              <a:rPr lang="en-US" sz="1200" dirty="0">
                <a:latin typeface="Helvetica" pitchFamily="2" charset="0"/>
              </a:rPr>
              <a:t>“</a:t>
            </a:r>
            <a:r>
              <a:rPr lang="en-US" sz="1200" dirty="0">
                <a:latin typeface="Times" pitchFamily="2" charset="0"/>
              </a:rPr>
              <a:t>laminated</a:t>
            </a:r>
            <a:r>
              <a:rPr lang="en-US" sz="1200" dirty="0">
                <a:latin typeface="Helvetica" pitchFamily="2" charset="0"/>
              </a:rPr>
              <a:t>” </a:t>
            </a:r>
            <a:r>
              <a:rPr lang="en-US" sz="1200" dirty="0" err="1">
                <a:latin typeface="Times" pitchFamily="2" charset="0"/>
              </a:rPr>
              <a:t>pyrocarbon</a:t>
            </a:r>
            <a:r>
              <a:rPr lang="en-US" sz="1200" dirty="0">
                <a:latin typeface="Times" pitchFamily="2" charset="0"/>
              </a:rPr>
              <a:t> layer structure, (c) Particle with </a:t>
            </a:r>
            <a:r>
              <a:rPr lang="en-US" sz="1200" dirty="0">
                <a:latin typeface="Helvetica" pitchFamily="2" charset="0"/>
              </a:rPr>
              <a:t>“</a:t>
            </a:r>
            <a:r>
              <a:rPr lang="en-US" sz="1200" dirty="0">
                <a:latin typeface="Times" pitchFamily="2" charset="0"/>
              </a:rPr>
              <a:t>Triplex</a:t>
            </a:r>
            <a:r>
              <a:rPr lang="en-US" sz="1200" dirty="0">
                <a:latin typeface="Helvetica" pitchFamily="2" charset="0"/>
              </a:rPr>
              <a:t>” </a:t>
            </a:r>
            <a:r>
              <a:rPr lang="en-US" sz="1200" dirty="0">
                <a:latin typeface="Times" pitchFamily="2" charset="0"/>
              </a:rPr>
              <a:t>structure, (d) Fertile (</a:t>
            </a:r>
            <a:r>
              <a:rPr lang="en-US" sz="1200" dirty="0" err="1">
                <a:latin typeface="Times" pitchFamily="2" charset="0"/>
              </a:rPr>
              <a:t>Th,U</a:t>
            </a:r>
            <a:r>
              <a:rPr lang="en-US" sz="1200" dirty="0">
                <a:latin typeface="Times" pitchFamily="2" charset="0"/>
              </a:rPr>
              <a:t>)C2 with of </a:t>
            </a:r>
            <a:r>
              <a:rPr lang="en-US" sz="1200" dirty="0" err="1">
                <a:latin typeface="Times" pitchFamily="2" charset="0"/>
              </a:rPr>
              <a:t>PyC-SiC-PyC</a:t>
            </a:r>
            <a:r>
              <a:rPr lang="en-US" sz="1200" dirty="0">
                <a:latin typeface="Times" pitchFamily="2" charset="0"/>
              </a:rPr>
              <a:t> structure, (e) Carbide particle with single </a:t>
            </a:r>
            <a:r>
              <a:rPr lang="en-US" sz="1200" dirty="0" err="1">
                <a:latin typeface="Times" pitchFamily="2" charset="0"/>
              </a:rPr>
              <a:t>PyC</a:t>
            </a:r>
            <a:r>
              <a:rPr lang="en-US" sz="1200" dirty="0">
                <a:latin typeface="Times" pitchFamily="2" charset="0"/>
              </a:rPr>
              <a:t> coating, (f) </a:t>
            </a:r>
            <a:r>
              <a:rPr lang="en-US" sz="1200" dirty="0">
                <a:latin typeface="Helvetica" pitchFamily="2" charset="0"/>
              </a:rPr>
              <a:t>“</a:t>
            </a:r>
            <a:r>
              <a:rPr lang="en-US" sz="1200" dirty="0">
                <a:latin typeface="Times" pitchFamily="2" charset="0"/>
              </a:rPr>
              <a:t>Duplex</a:t>
            </a:r>
            <a:r>
              <a:rPr lang="en-US" sz="1200" dirty="0">
                <a:latin typeface="Helvetica" pitchFamily="2" charset="0"/>
              </a:rPr>
              <a:t>” </a:t>
            </a:r>
            <a:r>
              <a:rPr lang="en-US" sz="1200" dirty="0">
                <a:latin typeface="Times" pitchFamily="2" charset="0"/>
              </a:rPr>
              <a:t>(</a:t>
            </a:r>
            <a:r>
              <a:rPr lang="en-US" sz="1200" dirty="0" err="1">
                <a:latin typeface="Times" pitchFamily="2" charset="0"/>
              </a:rPr>
              <a:t>Th,U</a:t>
            </a:r>
            <a:r>
              <a:rPr lang="en-US" sz="1200" dirty="0">
                <a:latin typeface="Times" pitchFamily="2" charset="0"/>
              </a:rPr>
              <a:t>)C2 particle</a:t>
            </a:r>
            <a:endParaRPr lang="en-US" sz="1200" dirty="0">
              <a:effectLst/>
              <a:latin typeface="Times" pitchFamily="2" charset="0"/>
            </a:endParaRPr>
          </a:p>
        </p:txBody>
      </p:sp>
      <p:sp>
        <p:nvSpPr>
          <p:cNvPr id="4" name="Rectangle 3">
            <a:extLst>
              <a:ext uri="{FF2B5EF4-FFF2-40B4-BE49-F238E27FC236}">
                <a16:creationId xmlns:a16="http://schemas.microsoft.com/office/drawing/2014/main" id="{C87F810F-5CF2-0C4F-81EE-A9AAAFEA2CD3}"/>
              </a:ext>
            </a:extLst>
          </p:cNvPr>
          <p:cNvSpPr/>
          <p:nvPr/>
        </p:nvSpPr>
        <p:spPr>
          <a:xfrm>
            <a:off x="9122484" y="1255674"/>
            <a:ext cx="2829261" cy="938719"/>
          </a:xfrm>
          <a:prstGeom prst="rect">
            <a:avLst/>
          </a:prstGeom>
        </p:spPr>
        <p:txBody>
          <a:bodyPr wrap="square">
            <a:spAutoFit/>
          </a:bodyPr>
          <a:lstStyle/>
          <a:p>
            <a:r>
              <a:rPr lang="en-US" sz="1100" dirty="0">
                <a:solidFill>
                  <a:srgbClr val="4D5156"/>
                </a:solidFill>
                <a:latin typeface="Roboto"/>
              </a:rPr>
              <a:t>A refractory material or refractory is a material that is resistant to decomposition by heat, pressure, or chemical attack, and retains strength and form at high temperatures</a:t>
            </a:r>
            <a:endParaRPr lang="en-US" sz="1100" dirty="0"/>
          </a:p>
        </p:txBody>
      </p:sp>
    </p:spTree>
    <p:extLst>
      <p:ext uri="{BB962C8B-B14F-4D97-AF65-F5344CB8AC3E}">
        <p14:creationId xmlns:p14="http://schemas.microsoft.com/office/powerpoint/2010/main" val="217715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066B-2352-174F-943B-ED6828BF732D}"/>
              </a:ext>
            </a:extLst>
          </p:cNvPr>
          <p:cNvSpPr>
            <a:spLocks noGrp="1"/>
          </p:cNvSpPr>
          <p:nvPr>
            <p:ph type="title"/>
          </p:nvPr>
        </p:nvSpPr>
        <p:spPr/>
        <p:txBody>
          <a:bodyPr/>
          <a:lstStyle/>
          <a:p>
            <a:r>
              <a:rPr lang="en-US" dirty="0"/>
              <a:t>Early Failure</a:t>
            </a:r>
          </a:p>
        </p:txBody>
      </p:sp>
      <p:sp>
        <p:nvSpPr>
          <p:cNvPr id="3" name="Content Placeholder 2">
            <a:extLst>
              <a:ext uri="{FF2B5EF4-FFF2-40B4-BE49-F238E27FC236}">
                <a16:creationId xmlns:a16="http://schemas.microsoft.com/office/drawing/2014/main" id="{4BBFD35F-7047-5F4E-9575-FED845943DE3}"/>
              </a:ext>
            </a:extLst>
          </p:cNvPr>
          <p:cNvSpPr>
            <a:spLocks noGrp="1"/>
          </p:cNvSpPr>
          <p:nvPr>
            <p:ph sz="half" idx="1"/>
          </p:nvPr>
        </p:nvSpPr>
        <p:spPr>
          <a:xfrm>
            <a:off x="609599" y="1968503"/>
            <a:ext cx="7028329" cy="4157663"/>
          </a:xfrm>
        </p:spPr>
        <p:txBody>
          <a:bodyPr/>
          <a:lstStyle/>
          <a:p>
            <a:r>
              <a:rPr lang="en-US" sz="2200" dirty="0"/>
              <a:t>Fracturing of the </a:t>
            </a:r>
            <a:r>
              <a:rPr lang="en-US" sz="2200" dirty="0" err="1"/>
              <a:t>pyrocarbon</a:t>
            </a:r>
            <a:r>
              <a:rPr lang="en-US" sz="2200" dirty="0"/>
              <a:t> layer in these particles during irradiation was found to be a concern</a:t>
            </a:r>
          </a:p>
          <a:p>
            <a:r>
              <a:rPr lang="en-US" sz="2200" dirty="0"/>
              <a:t>Causes included kernel swelling, radiation-induced </a:t>
            </a:r>
            <a:r>
              <a:rPr lang="en-US" sz="2200" dirty="0" err="1"/>
              <a:t>pyrocarbon</a:t>
            </a:r>
            <a:r>
              <a:rPr lang="en-US" sz="2200" dirty="0"/>
              <a:t> dimensional change, damage from fission recoils, fission gas pressure, and chemical reaction of fission products with the coating</a:t>
            </a:r>
          </a:p>
          <a:p>
            <a:r>
              <a:rPr lang="en-US" sz="2200" dirty="0"/>
              <a:t>A design modification was the introduction of a sacrificial layer of </a:t>
            </a:r>
            <a:r>
              <a:rPr lang="en-US" sz="2200" dirty="0" err="1"/>
              <a:t>pyrocarbon</a:t>
            </a:r>
            <a:r>
              <a:rPr lang="en-US" sz="2200" dirty="0"/>
              <a:t> between the kernel and the dense, outer </a:t>
            </a:r>
            <a:r>
              <a:rPr lang="en-US" sz="2200" dirty="0" err="1"/>
              <a:t>pyrocarbon</a:t>
            </a:r>
            <a:r>
              <a:rPr lang="en-US" sz="2200" dirty="0"/>
              <a:t> layer</a:t>
            </a:r>
          </a:p>
          <a:p>
            <a:r>
              <a:rPr lang="en-US" sz="2200" dirty="0"/>
              <a:t>This two-layered particle design was termed “BISO” for Buffer-isotropic</a:t>
            </a:r>
          </a:p>
          <a:p>
            <a:endParaRPr lang="en-US" sz="2200" dirty="0"/>
          </a:p>
          <a:p>
            <a:endParaRPr lang="en-US" sz="2200" dirty="0"/>
          </a:p>
        </p:txBody>
      </p:sp>
      <p:pic>
        <p:nvPicPr>
          <p:cNvPr id="5" name="Content Placeholder 4">
            <a:extLst>
              <a:ext uri="{FF2B5EF4-FFF2-40B4-BE49-F238E27FC236}">
                <a16:creationId xmlns:a16="http://schemas.microsoft.com/office/drawing/2014/main" id="{A8065822-CCC8-E84D-A002-6A1189F29878}"/>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637928" y="2259363"/>
            <a:ext cx="3583751" cy="3420675"/>
          </a:xfrm>
          <a:prstGeom prst="rect">
            <a:avLst/>
          </a:prstGeom>
        </p:spPr>
      </p:pic>
    </p:spTree>
    <p:extLst>
      <p:ext uri="{BB962C8B-B14F-4D97-AF65-F5344CB8AC3E}">
        <p14:creationId xmlns:p14="http://schemas.microsoft.com/office/powerpoint/2010/main" val="1659984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6C12-E90A-2D40-9A09-4D3E150832D3}"/>
              </a:ext>
            </a:extLst>
          </p:cNvPr>
          <p:cNvSpPr>
            <a:spLocks noGrp="1"/>
          </p:cNvSpPr>
          <p:nvPr>
            <p:ph type="title"/>
          </p:nvPr>
        </p:nvSpPr>
        <p:spPr/>
        <p:txBody>
          <a:bodyPr/>
          <a:lstStyle/>
          <a:p>
            <a:r>
              <a:rPr lang="en-US" dirty="0"/>
              <a:t>Transition to TRISO</a:t>
            </a:r>
          </a:p>
        </p:txBody>
      </p:sp>
      <p:sp>
        <p:nvSpPr>
          <p:cNvPr id="3" name="Content Placeholder 2">
            <a:extLst>
              <a:ext uri="{FF2B5EF4-FFF2-40B4-BE49-F238E27FC236}">
                <a16:creationId xmlns:a16="http://schemas.microsoft.com/office/drawing/2014/main" id="{A7D9CC2D-E1F2-AA4D-8105-6B642BBAE90C}"/>
              </a:ext>
            </a:extLst>
          </p:cNvPr>
          <p:cNvSpPr>
            <a:spLocks noGrp="1"/>
          </p:cNvSpPr>
          <p:nvPr>
            <p:ph sz="half" idx="1"/>
          </p:nvPr>
        </p:nvSpPr>
        <p:spPr>
          <a:xfrm>
            <a:off x="609599" y="1968503"/>
            <a:ext cx="6199991" cy="4157663"/>
          </a:xfrm>
        </p:spPr>
        <p:txBody>
          <a:bodyPr/>
          <a:lstStyle/>
          <a:p>
            <a:r>
              <a:rPr lang="en-US" sz="2200" dirty="0"/>
              <a:t>The notion that refractory ceramics, could provide significantly improved particle strength and retention of fission products compared to </a:t>
            </a:r>
            <a:r>
              <a:rPr lang="en-US" sz="2200" dirty="0" err="1"/>
              <a:t>pyrocarbon</a:t>
            </a:r>
            <a:r>
              <a:rPr lang="en-US" sz="2200" dirty="0"/>
              <a:t> alone was suggested near the very beginning of coated particle development</a:t>
            </a:r>
          </a:p>
          <a:p>
            <a:r>
              <a:rPr lang="en-US" sz="2200" dirty="0"/>
              <a:t>This led to the addition of a silicon carbide layer placed between two layers of dense </a:t>
            </a:r>
            <a:r>
              <a:rPr lang="en-US" sz="2200" dirty="0" err="1"/>
              <a:t>pyrocarbon</a:t>
            </a:r>
            <a:endParaRPr lang="en-US" sz="2200" dirty="0"/>
          </a:p>
          <a:p>
            <a:r>
              <a:rPr lang="en-US" sz="2200" dirty="0"/>
              <a:t>This </a:t>
            </a:r>
            <a:r>
              <a:rPr lang="en-US" sz="2200" dirty="0" err="1"/>
              <a:t>SiC</a:t>
            </a:r>
            <a:r>
              <a:rPr lang="en-US" sz="2200" dirty="0"/>
              <a:t> layer, along with the porous buffer layer of BISO particles, formed the basis for the modern TRISO coating design</a:t>
            </a:r>
          </a:p>
        </p:txBody>
      </p:sp>
      <p:pic>
        <p:nvPicPr>
          <p:cNvPr id="5" name="Content Placeholder 4">
            <a:extLst>
              <a:ext uri="{FF2B5EF4-FFF2-40B4-BE49-F238E27FC236}">
                <a16:creationId xmlns:a16="http://schemas.microsoft.com/office/drawing/2014/main" id="{5B09CE50-660F-9C44-8BA1-C5ED9A5B3C5E}"/>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315200" y="2104807"/>
            <a:ext cx="4130935" cy="4021359"/>
          </a:xfrm>
          <a:prstGeom prst="rect">
            <a:avLst/>
          </a:prstGeom>
        </p:spPr>
      </p:pic>
    </p:spTree>
    <p:extLst>
      <p:ext uri="{BB962C8B-B14F-4D97-AF65-F5344CB8AC3E}">
        <p14:creationId xmlns:p14="http://schemas.microsoft.com/office/powerpoint/2010/main" val="287520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kernel</a:t>
            </a:r>
          </a:p>
        </p:txBody>
      </p:sp>
    </p:spTree>
    <p:extLst>
      <p:ext uri="{BB962C8B-B14F-4D97-AF65-F5344CB8AC3E}">
        <p14:creationId xmlns:p14="http://schemas.microsoft.com/office/powerpoint/2010/main" val="1985020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A426-8E4E-2A45-B604-6FB9892BF36C}"/>
              </a:ext>
            </a:extLst>
          </p:cNvPr>
          <p:cNvSpPr>
            <a:spLocks noGrp="1"/>
          </p:cNvSpPr>
          <p:nvPr>
            <p:ph type="title"/>
          </p:nvPr>
        </p:nvSpPr>
        <p:spPr/>
        <p:txBody>
          <a:bodyPr/>
          <a:lstStyle/>
          <a:p>
            <a:r>
              <a:rPr lang="en-US" dirty="0"/>
              <a:t>Fuel Kernel</a:t>
            </a:r>
          </a:p>
        </p:txBody>
      </p:sp>
      <p:sp>
        <p:nvSpPr>
          <p:cNvPr id="3" name="Content Placeholder 2">
            <a:extLst>
              <a:ext uri="{FF2B5EF4-FFF2-40B4-BE49-F238E27FC236}">
                <a16:creationId xmlns:a16="http://schemas.microsoft.com/office/drawing/2014/main" id="{3792B525-2753-0A47-8E39-C908B167DA17}"/>
              </a:ext>
            </a:extLst>
          </p:cNvPr>
          <p:cNvSpPr>
            <a:spLocks noGrp="1"/>
          </p:cNvSpPr>
          <p:nvPr>
            <p:ph sz="half" idx="1"/>
          </p:nvPr>
        </p:nvSpPr>
        <p:spPr>
          <a:xfrm>
            <a:off x="609599" y="1968503"/>
            <a:ext cx="6006353" cy="4157663"/>
          </a:xfrm>
        </p:spPr>
        <p:txBody>
          <a:bodyPr/>
          <a:lstStyle/>
          <a:p>
            <a:r>
              <a:rPr lang="en-US" sz="2200" dirty="0"/>
              <a:t>Coated particle fuel allows flexibility in kernel material, the porous buffer layer mechanically decouples the kernel from the outer coating, accommodating some degree of kernel swelling</a:t>
            </a:r>
          </a:p>
          <a:p>
            <a:r>
              <a:rPr lang="en-US" sz="2200" dirty="0"/>
              <a:t>Choice of kernel material is influenced by fabrication concerns, kernel behavior under irradiation, and reactor design</a:t>
            </a:r>
          </a:p>
          <a:p>
            <a:r>
              <a:rPr lang="en-US" sz="2200" dirty="0"/>
              <a:t>Early designs primarily included fertile carbide fuels (</a:t>
            </a:r>
            <a:r>
              <a:rPr lang="en-US" sz="2200" dirty="0" err="1"/>
              <a:t>ThC</a:t>
            </a:r>
            <a:r>
              <a:rPr lang="en-US" sz="2200" dirty="0"/>
              <a:t>)</a:t>
            </a:r>
          </a:p>
          <a:p>
            <a:endParaRPr lang="en-US" sz="2200" dirty="0"/>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6636D8B4-D2ED-BF4E-9897-D0FE096AA648}"/>
              </a:ext>
            </a:extLst>
          </p:cNvPr>
          <p:cNvSpPr>
            <a:spLocks noGrp="1"/>
          </p:cNvSpPr>
          <p:nvPr>
            <p:ph sz="half" idx="2"/>
          </p:nvPr>
        </p:nvSpPr>
        <p:spPr>
          <a:xfrm>
            <a:off x="6766560" y="1968503"/>
            <a:ext cx="4815840" cy="4157663"/>
          </a:xfrm>
        </p:spPr>
        <p:txBody>
          <a:bodyPr/>
          <a:lstStyle/>
          <a:p>
            <a:r>
              <a:rPr lang="en-US" sz="2200" dirty="0"/>
              <a:t>Carbide kernels have excellent high-temperature compatibility with the surrounding graphite fuel elements</a:t>
            </a:r>
          </a:p>
          <a:p>
            <a:r>
              <a:rPr lang="en-US" sz="2200" dirty="0"/>
              <a:t>However, oxide kernels simplify the overall fabrication process (don’t have to worry about oxidation) and maintain better chemical stability during the high temperature heat treatment of fuel pebbles during manufacture</a:t>
            </a:r>
          </a:p>
          <a:p>
            <a:endParaRPr lang="en-US" sz="2200" dirty="0"/>
          </a:p>
        </p:txBody>
      </p:sp>
    </p:spTree>
    <p:extLst>
      <p:ext uri="{BB962C8B-B14F-4D97-AF65-F5344CB8AC3E}">
        <p14:creationId xmlns:p14="http://schemas.microsoft.com/office/powerpoint/2010/main" val="4247784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9695-FE47-2843-9E2A-092F150E82AD}"/>
              </a:ext>
            </a:extLst>
          </p:cNvPr>
          <p:cNvSpPr>
            <a:spLocks noGrp="1"/>
          </p:cNvSpPr>
          <p:nvPr>
            <p:ph type="title"/>
          </p:nvPr>
        </p:nvSpPr>
        <p:spPr/>
        <p:txBody>
          <a:bodyPr/>
          <a:lstStyle/>
          <a:p>
            <a:r>
              <a:rPr lang="en-US" dirty="0"/>
              <a:t>Fuel Chemistry</a:t>
            </a:r>
          </a:p>
        </p:txBody>
      </p:sp>
      <p:sp>
        <p:nvSpPr>
          <p:cNvPr id="3" name="Content Placeholder 2">
            <a:extLst>
              <a:ext uri="{FF2B5EF4-FFF2-40B4-BE49-F238E27FC236}">
                <a16:creationId xmlns:a16="http://schemas.microsoft.com/office/drawing/2014/main" id="{C1062A17-7279-4E48-A742-F33128A3315C}"/>
              </a:ext>
            </a:extLst>
          </p:cNvPr>
          <p:cNvSpPr>
            <a:spLocks noGrp="1"/>
          </p:cNvSpPr>
          <p:nvPr>
            <p:ph sz="half" idx="1"/>
          </p:nvPr>
        </p:nvSpPr>
        <p:spPr/>
        <p:txBody>
          <a:bodyPr>
            <a:noAutofit/>
          </a:bodyPr>
          <a:lstStyle/>
          <a:p>
            <a:r>
              <a:rPr lang="en-US" sz="2000" dirty="0"/>
              <a:t>An important consequence of UO2 fission is the creation of free oxygen since only a part of the O2 recombines with the fission products</a:t>
            </a:r>
          </a:p>
          <a:p>
            <a:r>
              <a:rPr lang="en-US" sz="2000" dirty="0"/>
              <a:t>In the TRISO particle, a portion of this free oxygen combines with carbon from the buffer/</a:t>
            </a:r>
            <a:r>
              <a:rPr lang="en-US" sz="2000" dirty="0" err="1"/>
              <a:t>PyC</a:t>
            </a:r>
            <a:r>
              <a:rPr lang="en-US" sz="2000" dirty="0"/>
              <a:t> coatings to form CO and CO2 gases</a:t>
            </a:r>
          </a:p>
          <a:p>
            <a:r>
              <a:rPr lang="en-US" sz="2000" dirty="0"/>
              <a:t>Identification of those compounds (solid and gaseous) that can form in fuel during normal and off-normal conditions and which elements remain in elemental form, is known as fuel chemistry</a:t>
            </a:r>
          </a:p>
          <a:p>
            <a:endParaRPr lang="en-US" sz="2000" dirty="0"/>
          </a:p>
        </p:txBody>
      </p:sp>
      <p:sp>
        <p:nvSpPr>
          <p:cNvPr id="4" name="Content Placeholder 3">
            <a:extLst>
              <a:ext uri="{FF2B5EF4-FFF2-40B4-BE49-F238E27FC236}">
                <a16:creationId xmlns:a16="http://schemas.microsoft.com/office/drawing/2014/main" id="{74931362-8FE0-DB41-8EDA-4A5633741A71}"/>
              </a:ext>
            </a:extLst>
          </p:cNvPr>
          <p:cNvSpPr>
            <a:spLocks noGrp="1"/>
          </p:cNvSpPr>
          <p:nvPr>
            <p:ph sz="half" idx="2"/>
          </p:nvPr>
        </p:nvSpPr>
        <p:spPr/>
        <p:txBody>
          <a:bodyPr>
            <a:noAutofit/>
          </a:bodyPr>
          <a:lstStyle/>
          <a:p>
            <a:r>
              <a:rPr lang="en-US" sz="2000" dirty="0"/>
              <a:t>Changes in fuel chemistry may lead to many important mechanisms affecting fuel performance, e.g., kernel size (swelling), kernel migration (amoeba effect), stresses in the coatings (particle pressurization due to fission products and carbon oxide gases), thermal conductivity, creep properties modification, etc.</a:t>
            </a:r>
          </a:p>
          <a:p>
            <a:r>
              <a:rPr lang="en-US" sz="2000" dirty="0"/>
              <a:t>The oxygen potential, the pressure of oxygen in the gas phase within the fuel, is the critical parameter determining which elements in their competition for oxygen form oxides</a:t>
            </a:r>
          </a:p>
          <a:p>
            <a:endParaRPr lang="en-US" sz="2000" dirty="0"/>
          </a:p>
        </p:txBody>
      </p:sp>
    </p:spTree>
    <p:extLst>
      <p:ext uri="{BB962C8B-B14F-4D97-AF65-F5344CB8AC3E}">
        <p14:creationId xmlns:p14="http://schemas.microsoft.com/office/powerpoint/2010/main" val="393272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High Temperature Gas reactors and TRISO Particles</a:t>
            </a:r>
          </a:p>
        </p:txBody>
      </p:sp>
    </p:spTree>
    <p:extLst>
      <p:ext uri="{BB962C8B-B14F-4D97-AF65-F5344CB8AC3E}">
        <p14:creationId xmlns:p14="http://schemas.microsoft.com/office/powerpoint/2010/main" val="352902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BD39-B979-3749-BBEC-14C58F1AF114}"/>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9841BD13-E796-C04F-8153-2503519CCEA4}"/>
              </a:ext>
            </a:extLst>
          </p:cNvPr>
          <p:cNvSpPr>
            <a:spLocks noGrp="1"/>
          </p:cNvSpPr>
          <p:nvPr>
            <p:ph sz="half" idx="1"/>
          </p:nvPr>
        </p:nvSpPr>
        <p:spPr/>
        <p:txBody>
          <a:bodyPr/>
          <a:lstStyle/>
          <a:p>
            <a:r>
              <a:rPr lang="en-US" sz="2000" dirty="0"/>
              <a:t>Calculation of the oxygen potential is complex since it generally varies with distance from the particle center and with temperature, fuel burnup, fission product yields, chemical state of fission products including solid and gas phases, and the effectiveness of the coating layers to absorb fission products and oxygen</a:t>
            </a:r>
          </a:p>
          <a:p>
            <a:r>
              <a:rPr lang="en-US" sz="2000" dirty="0"/>
              <a:t>The oxygen potential is represented by:</a:t>
            </a:r>
          </a:p>
          <a:p>
            <a:endParaRPr lang="en-US" sz="2000" dirty="0"/>
          </a:p>
          <a:p>
            <a:r>
              <a:rPr lang="en-US" sz="2000" dirty="0"/>
              <a:t>where P(O2) is the oxygen partial pressure, R is the gas constant, T is the temperature</a:t>
            </a:r>
          </a:p>
          <a:p>
            <a:endParaRPr lang="en-US" sz="2000" dirty="0"/>
          </a:p>
        </p:txBody>
      </p:sp>
      <p:sp>
        <p:nvSpPr>
          <p:cNvPr id="4" name="Content Placeholder 3">
            <a:extLst>
              <a:ext uri="{FF2B5EF4-FFF2-40B4-BE49-F238E27FC236}">
                <a16:creationId xmlns:a16="http://schemas.microsoft.com/office/drawing/2014/main" id="{FA33115E-158B-8D44-8CC9-A0C427A82101}"/>
              </a:ext>
            </a:extLst>
          </p:cNvPr>
          <p:cNvSpPr>
            <a:spLocks noGrp="1"/>
          </p:cNvSpPr>
          <p:nvPr>
            <p:ph sz="half" idx="2"/>
          </p:nvPr>
        </p:nvSpPr>
        <p:spPr/>
        <p:txBody>
          <a:bodyPr/>
          <a:lstStyle/>
          <a:p>
            <a:r>
              <a:rPr lang="en-US" sz="2000" dirty="0"/>
              <a:t>In fresh fuel (simpler case), where we assume the fuel reaches thermodynamic equilibrium with its surrounding coatings, the main product of the reaction between UO2+x (x&gt;0) and carbon is gaseous carbon monoxide, CO, by the following reactions:</a:t>
            </a:r>
          </a:p>
          <a:p>
            <a:endParaRPr lang="en-US" sz="2000" dirty="0"/>
          </a:p>
          <a:p>
            <a:endParaRPr lang="en-US" sz="2000" dirty="0"/>
          </a:p>
          <a:p>
            <a:r>
              <a:rPr lang="en-US" sz="2000" dirty="0"/>
              <a:t>which can be rearranged as:</a:t>
            </a:r>
          </a:p>
          <a:p>
            <a:endParaRPr lang="en-US" sz="2000" dirty="0"/>
          </a:p>
          <a:p>
            <a:r>
              <a:rPr lang="en-US" sz="2000" dirty="0"/>
              <a:t>Utilizing an equilibrium rate constant K, </a:t>
            </a:r>
          </a:p>
          <a:p>
            <a:pPr marL="0" indent="0">
              <a:buNone/>
            </a:pPr>
            <a:endParaRPr lang="en-US" sz="2000" dirty="0"/>
          </a:p>
          <a:p>
            <a:endParaRPr lang="en-US" sz="2000" dirty="0"/>
          </a:p>
        </p:txBody>
      </p:sp>
      <p:pic>
        <p:nvPicPr>
          <p:cNvPr id="6" name="Picture 5">
            <a:extLst>
              <a:ext uri="{FF2B5EF4-FFF2-40B4-BE49-F238E27FC236}">
                <a16:creationId xmlns:a16="http://schemas.microsoft.com/office/drawing/2014/main" id="{DF620424-A390-E343-BAE9-A0F513F249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7903" y="4803140"/>
            <a:ext cx="2235200" cy="482600"/>
          </a:xfrm>
          <a:prstGeom prst="rect">
            <a:avLst/>
          </a:prstGeom>
        </p:spPr>
      </p:pic>
      <p:pic>
        <p:nvPicPr>
          <p:cNvPr id="8" name="Picture 7">
            <a:extLst>
              <a:ext uri="{FF2B5EF4-FFF2-40B4-BE49-F238E27FC236}">
                <a16:creationId xmlns:a16="http://schemas.microsoft.com/office/drawing/2014/main" id="{1FAA5A2F-0083-BD44-83B1-5203D5E15B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6569" y="3901440"/>
            <a:ext cx="3048000" cy="901700"/>
          </a:xfrm>
          <a:prstGeom prst="rect">
            <a:avLst/>
          </a:prstGeom>
        </p:spPr>
      </p:pic>
      <p:pic>
        <p:nvPicPr>
          <p:cNvPr id="9" name="Picture 8">
            <a:extLst>
              <a:ext uri="{FF2B5EF4-FFF2-40B4-BE49-F238E27FC236}">
                <a16:creationId xmlns:a16="http://schemas.microsoft.com/office/drawing/2014/main" id="{68E4A752-2E0D-7B48-9262-834A217A08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2869" y="5242708"/>
            <a:ext cx="3441700" cy="469900"/>
          </a:xfrm>
          <a:prstGeom prst="rect">
            <a:avLst/>
          </a:prstGeom>
        </p:spPr>
      </p:pic>
      <p:pic>
        <p:nvPicPr>
          <p:cNvPr id="10" name="Picture 9">
            <a:extLst>
              <a:ext uri="{FF2B5EF4-FFF2-40B4-BE49-F238E27FC236}">
                <a16:creationId xmlns:a16="http://schemas.microsoft.com/office/drawing/2014/main" id="{5D44852B-77B9-264A-8FCE-1E7258FFF0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93311" y="6017558"/>
            <a:ext cx="3365500" cy="406400"/>
          </a:xfrm>
          <a:prstGeom prst="rect">
            <a:avLst/>
          </a:prstGeom>
        </p:spPr>
      </p:pic>
    </p:spTree>
    <p:extLst>
      <p:ext uri="{BB962C8B-B14F-4D97-AF65-F5344CB8AC3E}">
        <p14:creationId xmlns:p14="http://schemas.microsoft.com/office/powerpoint/2010/main" val="2063284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1E35-E65C-9F4C-BBEE-29966BE13358}"/>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3765A720-C67B-404B-9575-428168B31901}"/>
              </a:ext>
            </a:extLst>
          </p:cNvPr>
          <p:cNvSpPr>
            <a:spLocks noGrp="1"/>
          </p:cNvSpPr>
          <p:nvPr>
            <p:ph sz="half" idx="1"/>
          </p:nvPr>
        </p:nvSpPr>
        <p:spPr/>
        <p:txBody>
          <a:bodyPr/>
          <a:lstStyle/>
          <a:p>
            <a:r>
              <a:rPr lang="en-US" sz="2000" dirty="0"/>
              <a:t>Reactions to generate CO2 are also possible, but at applicable temperatures and values of the oxygen potential, CO production dominates</a:t>
            </a:r>
          </a:p>
          <a:p>
            <a:r>
              <a:rPr lang="en-US" sz="2000" dirty="0"/>
              <a:t>As the oxygen potential, i.e. oxygen partial pressure, is increased we are generating more CO</a:t>
            </a:r>
          </a:p>
          <a:p>
            <a:r>
              <a:rPr lang="en-US" sz="2000" dirty="0"/>
              <a:t>The result of CO formation is internal pressurization of the particle which may lead, in extreme conditions, to particle failure</a:t>
            </a:r>
          </a:p>
          <a:p>
            <a:endParaRPr lang="en-US" sz="2000" dirty="0"/>
          </a:p>
          <a:p>
            <a:endParaRPr lang="en-US" sz="2000" dirty="0"/>
          </a:p>
        </p:txBody>
      </p:sp>
      <p:sp>
        <p:nvSpPr>
          <p:cNvPr id="4" name="Content Placeholder 3">
            <a:extLst>
              <a:ext uri="{FF2B5EF4-FFF2-40B4-BE49-F238E27FC236}">
                <a16:creationId xmlns:a16="http://schemas.microsoft.com/office/drawing/2014/main" id="{9E61F892-F952-004F-BC4B-BBE772401D16}"/>
              </a:ext>
            </a:extLst>
          </p:cNvPr>
          <p:cNvSpPr>
            <a:spLocks noGrp="1"/>
          </p:cNvSpPr>
          <p:nvPr>
            <p:ph sz="half" idx="2"/>
          </p:nvPr>
        </p:nvSpPr>
        <p:spPr/>
        <p:txBody>
          <a:bodyPr/>
          <a:lstStyle/>
          <a:p>
            <a:r>
              <a:rPr lang="en-US" sz="2000" dirty="0"/>
              <a:t>To limit this pressurization other fuel kernel concepts have been and are being studied, of particular interest is the </a:t>
            </a:r>
            <a:r>
              <a:rPr lang="en-US" sz="2000" dirty="0" err="1"/>
              <a:t>oxycarbide</a:t>
            </a:r>
            <a:r>
              <a:rPr lang="en-US" sz="2000" dirty="0"/>
              <a:t> fuel (or UCO) comprising a mixture of UC2 and UO2</a:t>
            </a:r>
          </a:p>
          <a:p>
            <a:r>
              <a:rPr lang="en-US" sz="2000" dirty="0"/>
              <a:t>Gas formation is effectively reduced within the UCO particle as compared to a UO2 particle due primarily to their lower oxygen inventory</a:t>
            </a:r>
          </a:p>
          <a:p>
            <a:r>
              <a:rPr lang="en-US" sz="2000" dirty="0"/>
              <a:t>Additionally, there is a gettering effect of the UC2 on the oxygen released during UO2 fission which forms a condensed oxide rather than CO gas</a:t>
            </a:r>
          </a:p>
        </p:txBody>
      </p:sp>
    </p:spTree>
    <p:extLst>
      <p:ext uri="{BB962C8B-B14F-4D97-AF65-F5344CB8AC3E}">
        <p14:creationId xmlns:p14="http://schemas.microsoft.com/office/powerpoint/2010/main" val="1130462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CO Pressurization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2000" dirty="0"/>
              <a:t>The result of CO and CO2 formation is internal pressurizing of the particle that increases with burnup and adds to the pressurization from fission gases</a:t>
            </a:r>
          </a:p>
          <a:p>
            <a:r>
              <a:rPr lang="en-US" sz="2000" dirty="0"/>
              <a:t>At lower burnup (≤ 6 % FIMA), pressurization of the particle arises principally from fission-gas release from the fuel kernel</a:t>
            </a:r>
          </a:p>
          <a:p>
            <a:r>
              <a:rPr lang="en-US" sz="2000" dirty="0"/>
              <a:t>At higher burnup (9% FIMA, at 1450 K), the pressure resulting from fission gases can represent half of the contribution of CO and CO2 in an HTGR TRISO coated particle</a:t>
            </a:r>
          </a:p>
          <a:p>
            <a:endParaRPr lang="en-US" sz="2000" dirty="0"/>
          </a:p>
          <a:p>
            <a:endParaRPr lang="en-US" sz="2000" dirty="0"/>
          </a:p>
        </p:txBody>
      </p:sp>
      <p:sp>
        <p:nvSpPr>
          <p:cNvPr id="7" name="Content Placeholder 6">
            <a:extLst>
              <a:ext uri="{FF2B5EF4-FFF2-40B4-BE49-F238E27FC236}">
                <a16:creationId xmlns:a16="http://schemas.microsoft.com/office/drawing/2014/main" id="{B799FDD1-CD91-E949-A4D4-D80A166D27AC}"/>
              </a:ext>
            </a:extLst>
          </p:cNvPr>
          <p:cNvSpPr>
            <a:spLocks noGrp="1"/>
          </p:cNvSpPr>
          <p:nvPr>
            <p:ph sz="half" idx="2"/>
          </p:nvPr>
        </p:nvSpPr>
        <p:spPr/>
        <p:txBody>
          <a:bodyPr/>
          <a:lstStyle/>
          <a:p>
            <a:r>
              <a:rPr lang="en-US" sz="2000" dirty="0"/>
              <a:t>The suppression of excessive CO formation during oxidation of a UO2 based particle remains an important design objective at moderate and high burnup</a:t>
            </a:r>
          </a:p>
          <a:p>
            <a:r>
              <a:rPr lang="en-US" sz="2000" dirty="0"/>
              <a:t>The failure of the </a:t>
            </a:r>
            <a:r>
              <a:rPr lang="en-US" sz="2000" dirty="0" err="1"/>
              <a:t>SiC</a:t>
            </a:r>
            <a:r>
              <a:rPr lang="en-US" sz="2000" dirty="0"/>
              <a:t> layer may happen because of over-pressurization due to CO formation</a:t>
            </a:r>
          </a:p>
          <a:p>
            <a:r>
              <a:rPr lang="en-US" sz="2000" dirty="0"/>
              <a:t>CO and CO2 pressures are suspected of being partly responsible for the mechanical weakening of the </a:t>
            </a:r>
            <a:r>
              <a:rPr lang="en-US" sz="2000" dirty="0" err="1"/>
              <a:t>IPyC</a:t>
            </a:r>
            <a:r>
              <a:rPr lang="en-US" sz="2000" dirty="0"/>
              <a:t> coating, and corrosion of the </a:t>
            </a:r>
            <a:r>
              <a:rPr lang="en-US" sz="2000" dirty="0" err="1"/>
              <a:t>SiC</a:t>
            </a:r>
            <a:r>
              <a:rPr lang="en-US" sz="2000" dirty="0"/>
              <a:t> layer by CO can occur as a result from failure of the </a:t>
            </a:r>
            <a:r>
              <a:rPr lang="en-US" sz="2000" dirty="0" err="1"/>
              <a:t>IPyC</a:t>
            </a:r>
            <a:r>
              <a:rPr lang="en-US" sz="2000" dirty="0"/>
              <a:t> coating</a:t>
            </a:r>
          </a:p>
          <a:p>
            <a:endParaRPr lang="en-US" sz="2000" dirty="0"/>
          </a:p>
          <a:p>
            <a:endParaRPr lang="en-US" sz="2000" dirty="0"/>
          </a:p>
        </p:txBody>
      </p:sp>
    </p:spTree>
    <p:extLst>
      <p:ext uri="{BB962C8B-B14F-4D97-AF65-F5344CB8AC3E}">
        <p14:creationId xmlns:p14="http://schemas.microsoft.com/office/powerpoint/2010/main" val="1335704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3745-050A-DB4E-99B3-F0AC16933998}"/>
              </a:ext>
            </a:extLst>
          </p:cNvPr>
          <p:cNvSpPr>
            <a:spLocks noGrp="1"/>
          </p:cNvSpPr>
          <p:nvPr>
            <p:ph type="title"/>
          </p:nvPr>
        </p:nvSpPr>
        <p:spPr/>
        <p:txBody>
          <a:bodyPr/>
          <a:lstStyle/>
          <a:p>
            <a:r>
              <a:rPr lang="en-US" dirty="0"/>
              <a:t>Uranium </a:t>
            </a:r>
            <a:r>
              <a:rPr lang="en-US" dirty="0" err="1"/>
              <a:t>Oxycarbide</a:t>
            </a:r>
            <a:r>
              <a:rPr lang="en-US" dirty="0"/>
              <a:t> (UCO)</a:t>
            </a:r>
          </a:p>
        </p:txBody>
      </p:sp>
      <p:sp>
        <p:nvSpPr>
          <p:cNvPr id="3" name="Content Placeholder 2">
            <a:extLst>
              <a:ext uri="{FF2B5EF4-FFF2-40B4-BE49-F238E27FC236}">
                <a16:creationId xmlns:a16="http://schemas.microsoft.com/office/drawing/2014/main" id="{247E5378-E8FF-8147-8C65-2AB6A4EE0254}"/>
              </a:ext>
            </a:extLst>
          </p:cNvPr>
          <p:cNvSpPr>
            <a:spLocks noGrp="1"/>
          </p:cNvSpPr>
          <p:nvPr>
            <p:ph sz="half" idx="1"/>
          </p:nvPr>
        </p:nvSpPr>
        <p:spPr>
          <a:xfrm>
            <a:off x="609600" y="1968503"/>
            <a:ext cx="6533478" cy="4157663"/>
          </a:xfrm>
        </p:spPr>
        <p:txBody>
          <a:bodyPr/>
          <a:lstStyle/>
          <a:p>
            <a:r>
              <a:rPr lang="en-US" sz="2200" dirty="0"/>
              <a:t>Work in the US retained the carbide kernel design, because the HTGR designs of required high peak fuel temperatures and high power densities that would result in excessive kernel migration</a:t>
            </a:r>
          </a:p>
          <a:p>
            <a:r>
              <a:rPr lang="en-US" sz="2200" dirty="0"/>
              <a:t>UC fuel, no worries about CO production</a:t>
            </a:r>
          </a:p>
          <a:p>
            <a:r>
              <a:rPr lang="en-US" sz="2200" dirty="0"/>
              <a:t>However, it was found that rare earth fission product elements migrating from carbide kernels during irradiation could chemically attack the </a:t>
            </a:r>
            <a:r>
              <a:rPr lang="en-US" sz="2200" dirty="0" err="1"/>
              <a:t>SiC</a:t>
            </a:r>
            <a:r>
              <a:rPr lang="en-US" sz="2200" dirty="0"/>
              <a:t> layer of TRISO particles and compromise the structural integrity</a:t>
            </a:r>
          </a:p>
          <a:p>
            <a:pPr marL="0" indent="0">
              <a:buNone/>
            </a:pPr>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F30A091E-82B5-3448-9EBE-6C625FB977B4}"/>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320160" y="2151530"/>
            <a:ext cx="4262240" cy="4071452"/>
          </a:xfrm>
          <a:prstGeom prst="rect">
            <a:avLst/>
          </a:prstGeom>
        </p:spPr>
      </p:pic>
    </p:spTree>
    <p:extLst>
      <p:ext uri="{BB962C8B-B14F-4D97-AF65-F5344CB8AC3E}">
        <p14:creationId xmlns:p14="http://schemas.microsoft.com/office/powerpoint/2010/main" val="2833612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8A32-35DD-B34D-A507-4BC545791886}"/>
              </a:ext>
            </a:extLst>
          </p:cNvPr>
          <p:cNvSpPr>
            <a:spLocks noGrp="1"/>
          </p:cNvSpPr>
          <p:nvPr>
            <p:ph type="title"/>
          </p:nvPr>
        </p:nvSpPr>
        <p:spPr/>
        <p:txBody>
          <a:bodyPr/>
          <a:lstStyle/>
          <a:p>
            <a:r>
              <a:rPr lang="en-US" dirty="0"/>
              <a:t>UCO</a:t>
            </a:r>
          </a:p>
        </p:txBody>
      </p:sp>
      <p:sp>
        <p:nvSpPr>
          <p:cNvPr id="3" name="Content Placeholder 2">
            <a:extLst>
              <a:ext uri="{FF2B5EF4-FFF2-40B4-BE49-F238E27FC236}">
                <a16:creationId xmlns:a16="http://schemas.microsoft.com/office/drawing/2014/main" id="{F3D8DD16-5570-A44A-94D5-F4DC1B043134}"/>
              </a:ext>
            </a:extLst>
          </p:cNvPr>
          <p:cNvSpPr>
            <a:spLocks noGrp="1"/>
          </p:cNvSpPr>
          <p:nvPr>
            <p:ph sz="half" idx="1"/>
          </p:nvPr>
        </p:nvSpPr>
        <p:spPr/>
        <p:txBody>
          <a:bodyPr/>
          <a:lstStyle/>
          <a:p>
            <a:r>
              <a:rPr lang="en-US" sz="2400" dirty="0"/>
              <a:t>We have two fuel kernel problems:</a:t>
            </a:r>
          </a:p>
          <a:p>
            <a:pPr lvl="1"/>
            <a:r>
              <a:rPr lang="en-US" sz="2400" dirty="0"/>
              <a:t>CO production (UO2)</a:t>
            </a:r>
          </a:p>
          <a:p>
            <a:pPr lvl="1"/>
            <a:r>
              <a:rPr lang="en-US" sz="2400" dirty="0"/>
              <a:t>fission product release (UC)</a:t>
            </a:r>
          </a:p>
          <a:p>
            <a:r>
              <a:rPr lang="en-US" sz="2400" dirty="0"/>
              <a:t>This led to the suggestion of a kernel comprised of a mixture of both oxide and carbide phases</a:t>
            </a:r>
          </a:p>
          <a:p>
            <a:r>
              <a:rPr lang="en-US" sz="2400" dirty="0"/>
              <a:t>Thus, a design was made to include sufficient UC2 to getter the excess oxygen produced by UO2 fission</a:t>
            </a:r>
          </a:p>
          <a:p>
            <a:endParaRPr lang="en-US" sz="2400" dirty="0"/>
          </a:p>
          <a:p>
            <a:endParaRPr lang="en-US" sz="2400" dirty="0"/>
          </a:p>
        </p:txBody>
      </p:sp>
      <p:sp>
        <p:nvSpPr>
          <p:cNvPr id="4" name="Content Placeholder 3">
            <a:extLst>
              <a:ext uri="{FF2B5EF4-FFF2-40B4-BE49-F238E27FC236}">
                <a16:creationId xmlns:a16="http://schemas.microsoft.com/office/drawing/2014/main" id="{1A83AD90-B67D-F541-8595-33ADEFADC7B2}"/>
              </a:ext>
            </a:extLst>
          </p:cNvPr>
          <p:cNvSpPr>
            <a:spLocks noGrp="1"/>
          </p:cNvSpPr>
          <p:nvPr>
            <p:ph sz="half" idx="2"/>
          </p:nvPr>
        </p:nvSpPr>
        <p:spPr/>
        <p:txBody>
          <a:bodyPr/>
          <a:lstStyle/>
          <a:p>
            <a:r>
              <a:rPr lang="en-US" sz="2400" dirty="0"/>
              <a:t>UCO avoids the formation of CO, while still taking advantage of the retention of the metal oxide fission products in the predominantly UO2 kernel</a:t>
            </a:r>
          </a:p>
          <a:p>
            <a:r>
              <a:rPr lang="en-US" sz="2400" dirty="0"/>
              <a:t>The success of UCO kernels by the US program lead to the adoption of UCO fuel as the reference fissile particle design by the early 1980s, with an approximate UO2/UC2 mixture of 80/20</a:t>
            </a:r>
          </a:p>
          <a:p>
            <a:endParaRPr lang="en-US" sz="2400" dirty="0"/>
          </a:p>
          <a:p>
            <a:endParaRPr lang="en-US" sz="2400" dirty="0"/>
          </a:p>
        </p:txBody>
      </p:sp>
    </p:spTree>
    <p:extLst>
      <p:ext uri="{BB962C8B-B14F-4D97-AF65-F5344CB8AC3E}">
        <p14:creationId xmlns:p14="http://schemas.microsoft.com/office/powerpoint/2010/main" val="2383056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E2-3878-0B41-8C33-BE1E6336BAA2}"/>
              </a:ext>
            </a:extLst>
          </p:cNvPr>
          <p:cNvSpPr>
            <a:spLocks noGrp="1"/>
          </p:cNvSpPr>
          <p:nvPr>
            <p:ph type="title"/>
          </p:nvPr>
        </p:nvSpPr>
        <p:spPr/>
        <p:txBody>
          <a:bodyPr/>
          <a:lstStyle/>
          <a:p>
            <a:r>
              <a:rPr lang="en-US" dirty="0"/>
              <a:t>U-C Phases</a:t>
            </a:r>
          </a:p>
        </p:txBody>
      </p:sp>
      <p:sp>
        <p:nvSpPr>
          <p:cNvPr id="3" name="Content Placeholder 2">
            <a:extLst>
              <a:ext uri="{FF2B5EF4-FFF2-40B4-BE49-F238E27FC236}">
                <a16:creationId xmlns:a16="http://schemas.microsoft.com/office/drawing/2014/main" id="{A0DD210F-31D2-A044-BDA1-9E0A08BB3435}"/>
              </a:ext>
            </a:extLst>
          </p:cNvPr>
          <p:cNvSpPr>
            <a:spLocks noGrp="1"/>
          </p:cNvSpPr>
          <p:nvPr>
            <p:ph sz="half" idx="1"/>
          </p:nvPr>
        </p:nvSpPr>
        <p:spPr>
          <a:xfrm>
            <a:off x="609599" y="1968503"/>
            <a:ext cx="5651351" cy="4157663"/>
          </a:xfrm>
        </p:spPr>
        <p:txBody>
          <a:bodyPr/>
          <a:lstStyle/>
          <a:p>
            <a:r>
              <a:rPr lang="en-US" sz="2400" dirty="0"/>
              <a:t>UC2 has a </a:t>
            </a:r>
            <a:r>
              <a:rPr lang="en-US" sz="2400" dirty="0" err="1"/>
              <a:t>fcc</a:t>
            </a:r>
            <a:r>
              <a:rPr lang="en-US" sz="2400" dirty="0"/>
              <a:t> fluorite structure at high temperature and transforms to a body-centered tetragonal structure at 1820C</a:t>
            </a:r>
          </a:p>
          <a:p>
            <a:r>
              <a:rPr lang="en-US" sz="2400" dirty="0"/>
              <a:t>The UC2 phase is retained in a metastable form in material rapidly cooled from the melt</a:t>
            </a:r>
          </a:p>
          <a:p>
            <a:r>
              <a:rPr lang="en-US" sz="2400" dirty="0"/>
              <a:t>As-cast hyper stoichiometric UC consists of a </a:t>
            </a:r>
            <a:r>
              <a:rPr lang="en-US" sz="2400" dirty="0" err="1"/>
              <a:t>Widmanstatten</a:t>
            </a:r>
            <a:r>
              <a:rPr lang="en-US" sz="2400" dirty="0"/>
              <a:t> pattern of UC2 platelets on the {100} planes of the face-centered cubic UC matrix</a:t>
            </a:r>
          </a:p>
        </p:txBody>
      </p:sp>
      <p:pic>
        <p:nvPicPr>
          <p:cNvPr id="5" name="Content Placeholder 4">
            <a:extLst>
              <a:ext uri="{FF2B5EF4-FFF2-40B4-BE49-F238E27FC236}">
                <a16:creationId xmlns:a16="http://schemas.microsoft.com/office/drawing/2014/main" id="{E5FF37F1-E86D-534B-96A9-DA089E69361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01950" y="2038423"/>
            <a:ext cx="5168153" cy="4017822"/>
          </a:xfrm>
          <a:prstGeom prst="rect">
            <a:avLst/>
          </a:prstGeom>
        </p:spPr>
      </p:pic>
    </p:spTree>
    <p:extLst>
      <p:ext uri="{BB962C8B-B14F-4D97-AF65-F5344CB8AC3E}">
        <p14:creationId xmlns:p14="http://schemas.microsoft.com/office/powerpoint/2010/main" val="1777905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p:txBody>
          <a:bodyPr/>
          <a:lstStyle/>
          <a:p>
            <a:r>
              <a:rPr lang="en-US" sz="1800" dirty="0"/>
              <a:t>The rate of change of each nuclide is a function of three processes:</a:t>
            </a:r>
          </a:p>
          <a:p>
            <a:pPr lvl="1"/>
            <a:r>
              <a:rPr lang="en-US" sz="1800" dirty="0"/>
              <a:t>depletion of heavy nuclei by fission and corresponding production of lighter nuclei (fission products)</a:t>
            </a:r>
          </a:p>
          <a:p>
            <a:pPr lvl="1"/>
            <a:r>
              <a:rPr lang="en-US" sz="1800" dirty="0"/>
              <a:t>production by radioactive decay (actinides and fission products) and/or by neutron capture (actinides)</a:t>
            </a:r>
          </a:p>
          <a:p>
            <a:pPr lvl="1"/>
            <a:r>
              <a:rPr lang="en-US" sz="1800" dirty="0"/>
              <a:t>loss by radioactive decay (actinides and fission products) and/or by neutron capture (actinides)</a:t>
            </a:r>
          </a:p>
          <a:p>
            <a:r>
              <a:rPr lang="en-US" sz="1800" dirty="0"/>
              <a:t>Element inventory for a UO2 kernel @ 5.5% FIMA on the right</a:t>
            </a:r>
          </a:p>
          <a:p>
            <a:endParaRPr lang="en-US" sz="1800" dirty="0"/>
          </a:p>
        </p:txBody>
      </p:sp>
      <p:pic>
        <p:nvPicPr>
          <p:cNvPr id="5" name="Content Placeholder 4">
            <a:extLst>
              <a:ext uri="{FF2B5EF4-FFF2-40B4-BE49-F238E27FC236}">
                <a16:creationId xmlns:a16="http://schemas.microsoft.com/office/drawing/2014/main" id="{41E5F4FD-A850-6C41-B2E7-5639F8DB79F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400434"/>
            <a:ext cx="5384800" cy="3293795"/>
          </a:xfrm>
          <a:prstGeom prst="rect">
            <a:avLst/>
          </a:prstGeom>
        </p:spPr>
      </p:pic>
    </p:spTree>
    <p:extLst>
      <p:ext uri="{BB962C8B-B14F-4D97-AF65-F5344CB8AC3E}">
        <p14:creationId xmlns:p14="http://schemas.microsoft.com/office/powerpoint/2010/main" val="3050188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600" y="1968503"/>
            <a:ext cx="6081656" cy="4157663"/>
          </a:xfrm>
        </p:spPr>
        <p:txBody>
          <a:bodyPr/>
          <a:lstStyle/>
          <a:p>
            <a:r>
              <a:rPr lang="en-US" sz="1800" dirty="0"/>
              <a:t>Fission products in UO2 are primarily located as substitutional atoms, commonly paired with additional vacancies</a:t>
            </a:r>
          </a:p>
          <a:p>
            <a:r>
              <a:rPr lang="en-US" sz="1800" dirty="0"/>
              <a:t>A large number of fission products are highly insoluble in UO2, including Xe, I, and Br</a:t>
            </a:r>
          </a:p>
          <a:p>
            <a:r>
              <a:rPr lang="en-US" sz="1800" dirty="0"/>
              <a:t>Some solubility exists for transition metals such as Zr and alkaline metals such as Sr, and high solubility exists for some rare earth elements, such as Ce</a:t>
            </a:r>
          </a:p>
          <a:p>
            <a:r>
              <a:rPr lang="en-US" sz="1800" dirty="0"/>
              <a:t>Fission products in the fuel lattice can diffuse out of the UO2 to grain boundaries</a:t>
            </a:r>
          </a:p>
          <a:p>
            <a:r>
              <a:rPr lang="en-US" sz="1800" dirty="0"/>
              <a:t>The diffusion mechanism depends on the nature of the fission product trap sites and on the fission product intrinsic characteristics</a:t>
            </a:r>
          </a:p>
          <a:p>
            <a:r>
              <a:rPr lang="en-US" sz="1800" dirty="0"/>
              <a:t>Irradiation effects can greatly enhance or reduce this diffusion by trapping mechanisms on extended</a:t>
            </a:r>
          </a:p>
          <a:p>
            <a:endParaRPr lang="en-US" sz="1800" dirty="0"/>
          </a:p>
        </p:txBody>
      </p:sp>
      <p:pic>
        <p:nvPicPr>
          <p:cNvPr id="7" name="Content Placeholder 6">
            <a:extLst>
              <a:ext uri="{FF2B5EF4-FFF2-40B4-BE49-F238E27FC236}">
                <a16:creationId xmlns:a16="http://schemas.microsoft.com/office/drawing/2014/main" id="{29B8F966-1E7F-D546-B2B4-113CB6FDC5A4}"/>
              </a:ext>
            </a:extLst>
          </p:cNvPr>
          <p:cNvPicPr>
            <a:picLocks noGrp="1" noChangeAspect="1"/>
          </p:cNvPicPr>
          <p:nvPr>
            <p:ph sz="half" idx="2"/>
          </p:nvPr>
        </p:nvPicPr>
        <p:blipFill>
          <a:blip r:embed="rId2"/>
          <a:stretch>
            <a:fillRect/>
          </a:stretch>
        </p:blipFill>
        <p:spPr>
          <a:xfrm>
            <a:off x="7530352" y="2334260"/>
            <a:ext cx="3086474" cy="3058668"/>
          </a:xfrm>
          <a:prstGeom prst="rect">
            <a:avLst/>
          </a:prstGeom>
        </p:spPr>
      </p:pic>
    </p:spTree>
    <p:extLst>
      <p:ext uri="{BB962C8B-B14F-4D97-AF65-F5344CB8AC3E}">
        <p14:creationId xmlns:p14="http://schemas.microsoft.com/office/powerpoint/2010/main" val="1941162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600" y="1968503"/>
            <a:ext cx="5963322" cy="4157663"/>
          </a:xfrm>
        </p:spPr>
        <p:txBody>
          <a:bodyPr/>
          <a:lstStyle/>
          <a:p>
            <a:r>
              <a:rPr lang="en-US" sz="1800" dirty="0"/>
              <a:t>The fission gases precipitate primarily as intragranular bubbles which can grow by gas-atom and vacancy absorption</a:t>
            </a:r>
          </a:p>
          <a:p>
            <a:r>
              <a:rPr lang="en-US" sz="1800" dirty="0"/>
              <a:t>Fission gases can migrate to grain boundaries by atomic or bubble diffusion to form intergranular bubbles where they can grow by addition of gas and vacancies</a:t>
            </a:r>
          </a:p>
          <a:p>
            <a:r>
              <a:rPr lang="en-US" sz="1800" dirty="0"/>
              <a:t>Fission-rate helps to strongly limit bubble size and maintain a substantial fission-gas atom population in the fuel lattice by re-solution of gas from bubbles</a:t>
            </a:r>
          </a:p>
          <a:p>
            <a:r>
              <a:rPr lang="en-US" sz="1800" dirty="0"/>
              <a:t>Once intergranular-bubble growth becomes significant causing interconnection of porosity, a path from within the kernel to the buffer is created leading to fission-gas release by a percolation mechanism</a:t>
            </a:r>
          </a:p>
          <a:p>
            <a:endParaRPr lang="en-US" sz="1800" dirty="0"/>
          </a:p>
          <a:p>
            <a:endParaRPr lang="en-US" sz="1800" dirty="0"/>
          </a:p>
          <a:p>
            <a:endParaRPr lang="en-US" sz="1800" dirty="0"/>
          </a:p>
        </p:txBody>
      </p:sp>
      <p:pic>
        <p:nvPicPr>
          <p:cNvPr id="7" name="Content Placeholder 6">
            <a:extLst>
              <a:ext uri="{FF2B5EF4-FFF2-40B4-BE49-F238E27FC236}">
                <a16:creationId xmlns:a16="http://schemas.microsoft.com/office/drawing/2014/main" id="{6A33344C-3C9D-3149-9E73-AB1FF8157CE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191902" y="1803910"/>
            <a:ext cx="3186593" cy="2273238"/>
          </a:xfrm>
          <a:prstGeom prst="rect">
            <a:avLst/>
          </a:prstGeom>
        </p:spPr>
      </p:pic>
      <p:pic>
        <p:nvPicPr>
          <p:cNvPr id="8" name="Picture 7">
            <a:extLst>
              <a:ext uri="{FF2B5EF4-FFF2-40B4-BE49-F238E27FC236}">
                <a16:creationId xmlns:a16="http://schemas.microsoft.com/office/drawing/2014/main" id="{9B4038FD-339D-C543-9578-C36D11F8DC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4423" y="4238513"/>
            <a:ext cx="3374072" cy="2619487"/>
          </a:xfrm>
          <a:prstGeom prst="rect">
            <a:avLst/>
          </a:prstGeom>
        </p:spPr>
      </p:pic>
    </p:spTree>
    <p:extLst>
      <p:ext uri="{BB962C8B-B14F-4D97-AF65-F5344CB8AC3E}">
        <p14:creationId xmlns:p14="http://schemas.microsoft.com/office/powerpoint/2010/main" val="360407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Bubble Resolution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3200" dirty="0"/>
              <a:t>Homogeneous resolution</a:t>
            </a:r>
          </a:p>
          <a:p>
            <a:pPr lvl="1"/>
            <a:r>
              <a:rPr lang="en-US" sz="2400" dirty="0"/>
              <a:t>individual gas atoms are ejected from the gas bubble through collisions with energetic fission fragments or recoil uranium atoms</a:t>
            </a:r>
          </a:p>
          <a:p>
            <a:r>
              <a:rPr lang="en-US" sz="3200" dirty="0"/>
              <a:t>Heterogeneous resolution</a:t>
            </a:r>
          </a:p>
          <a:p>
            <a:pPr lvl="1"/>
            <a:r>
              <a:rPr lang="en-US" sz="2400" dirty="0"/>
              <a:t>bubble are almost completely destroyed by the passage of a fission fragment</a:t>
            </a:r>
          </a:p>
        </p:txBody>
      </p:sp>
      <p:pic>
        <p:nvPicPr>
          <p:cNvPr id="5" name="Content Placeholder 4">
            <a:extLst>
              <a:ext uri="{FF2B5EF4-FFF2-40B4-BE49-F238E27FC236}">
                <a16:creationId xmlns:a16="http://schemas.microsoft.com/office/drawing/2014/main" id="{DFC50B05-43A9-C544-81ED-9CDF15DFA52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532220" y="1968500"/>
            <a:ext cx="2512359" cy="2482685"/>
          </a:xfrm>
          <a:prstGeom prst="rect">
            <a:avLst/>
          </a:prstGeom>
        </p:spPr>
      </p:pic>
      <p:pic>
        <p:nvPicPr>
          <p:cNvPr id="6" name="Picture 5">
            <a:extLst>
              <a:ext uri="{FF2B5EF4-FFF2-40B4-BE49-F238E27FC236}">
                <a16:creationId xmlns:a16="http://schemas.microsoft.com/office/drawing/2014/main" id="{C1EDDD2E-4917-A04E-AE30-AE37AB6F1D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841" y="4569015"/>
            <a:ext cx="5255559" cy="1694603"/>
          </a:xfrm>
          <a:prstGeom prst="rect">
            <a:avLst/>
          </a:prstGeom>
        </p:spPr>
      </p:pic>
    </p:spTree>
    <p:extLst>
      <p:ext uri="{BB962C8B-B14F-4D97-AF65-F5344CB8AC3E}">
        <p14:creationId xmlns:p14="http://schemas.microsoft.com/office/powerpoint/2010/main" val="1931370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8DAC-FCD4-A14B-8AE1-11A3531A5EDA}"/>
              </a:ext>
            </a:extLst>
          </p:cNvPr>
          <p:cNvSpPr>
            <a:spLocks noGrp="1"/>
          </p:cNvSpPr>
          <p:nvPr>
            <p:ph type="title"/>
          </p:nvPr>
        </p:nvSpPr>
        <p:spPr/>
        <p:txBody>
          <a:bodyPr/>
          <a:lstStyle/>
          <a:p>
            <a:r>
              <a:rPr lang="en-US" dirty="0"/>
              <a:t>High Temperature Gas Reactor</a:t>
            </a:r>
          </a:p>
        </p:txBody>
      </p:sp>
      <p:sp>
        <p:nvSpPr>
          <p:cNvPr id="3" name="Content Placeholder 2">
            <a:extLst>
              <a:ext uri="{FF2B5EF4-FFF2-40B4-BE49-F238E27FC236}">
                <a16:creationId xmlns:a16="http://schemas.microsoft.com/office/drawing/2014/main" id="{17CD3CC7-35DF-4042-B7E9-8000B23B7AD6}"/>
              </a:ext>
            </a:extLst>
          </p:cNvPr>
          <p:cNvSpPr>
            <a:spLocks noGrp="1"/>
          </p:cNvSpPr>
          <p:nvPr>
            <p:ph sz="half" idx="1"/>
          </p:nvPr>
        </p:nvSpPr>
        <p:spPr>
          <a:xfrm>
            <a:off x="609600" y="1968503"/>
            <a:ext cx="6393628" cy="4227902"/>
          </a:xfrm>
        </p:spPr>
        <p:txBody>
          <a:bodyPr>
            <a:noAutofit/>
          </a:bodyPr>
          <a:lstStyle/>
          <a:p>
            <a:r>
              <a:rPr lang="en-US" sz="2000" dirty="0"/>
              <a:t>The HTGR has a long history going back to the earliest days of nuclear energy development</a:t>
            </a:r>
          </a:p>
          <a:p>
            <a:r>
              <a:rPr lang="en-US" sz="2000" dirty="0"/>
              <a:t>Commercial gas-cooled nuclear power for electricity production started in 1956 with the operation of the first 50 </a:t>
            </a:r>
            <a:r>
              <a:rPr lang="en-US" sz="2000" dirty="0" err="1"/>
              <a:t>MWe</a:t>
            </a:r>
            <a:r>
              <a:rPr lang="en-US" sz="2000" dirty="0"/>
              <a:t> unit in the UK</a:t>
            </a:r>
          </a:p>
          <a:p>
            <a:r>
              <a:rPr lang="en-US" sz="2000" dirty="0"/>
              <a:t>The design, which came to be known as Magnox, featured carbon-dioxide as the pressurized coolant and magnesium alloy cladding for the fuel</a:t>
            </a:r>
          </a:p>
          <a:p>
            <a:r>
              <a:rPr lang="en-US" sz="2000" dirty="0"/>
              <a:t>To raise thermal efficiency, later designs switched to stainless steel cladding, enriched uranium oxide fuel, higher CO2 pressures, and higher operating temperatures, in what came to be known as the Advanced Gas Reactor (AGR)</a:t>
            </a:r>
          </a:p>
        </p:txBody>
      </p:sp>
      <p:pic>
        <p:nvPicPr>
          <p:cNvPr id="5" name="Content Placeholder 4">
            <a:extLst>
              <a:ext uri="{FF2B5EF4-FFF2-40B4-BE49-F238E27FC236}">
                <a16:creationId xmlns:a16="http://schemas.microsoft.com/office/drawing/2014/main" id="{EEC4A23D-D5C1-7948-BCBF-DF11044CFB95}"/>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146956" y="2398783"/>
            <a:ext cx="5045044" cy="3195194"/>
          </a:xfrm>
          <a:prstGeom prst="rect">
            <a:avLst/>
          </a:prstGeom>
        </p:spPr>
      </p:pic>
    </p:spTree>
    <p:extLst>
      <p:ext uri="{BB962C8B-B14F-4D97-AF65-F5344CB8AC3E}">
        <p14:creationId xmlns:p14="http://schemas.microsoft.com/office/powerpoint/2010/main" val="3825804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Fission Product Chemistry</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554993" cy="4157663"/>
          </a:xfrm>
        </p:spPr>
        <p:txBody>
          <a:bodyPr/>
          <a:lstStyle/>
          <a:p>
            <a:r>
              <a:rPr lang="en-US" sz="2000" dirty="0"/>
              <a:t>Rare earth elements have high solubility in UO2 and form rare earth oxides (REOs)</a:t>
            </a:r>
          </a:p>
          <a:p>
            <a:r>
              <a:rPr lang="en-US" sz="2000" dirty="0"/>
              <a:t>Zr, </a:t>
            </a:r>
            <a:r>
              <a:rPr lang="en-US" sz="2000" dirty="0" err="1"/>
              <a:t>Nb</a:t>
            </a:r>
            <a:r>
              <a:rPr lang="en-US" sz="2000" dirty="0"/>
              <a:t> and Sr have significant solubility in UO2 and oxidize to form ZrO2, Nb2O3 and </a:t>
            </a:r>
            <a:r>
              <a:rPr lang="en-US" sz="2000" dirty="0" err="1"/>
              <a:t>SrO</a:t>
            </a:r>
            <a:endParaRPr lang="en-US" sz="2000" dirty="0"/>
          </a:p>
          <a:p>
            <a:r>
              <a:rPr lang="en-US" sz="2000" dirty="0"/>
              <a:t>Fission products that either have lower solubility or are less likely to form stable oxides, such as Ba, </a:t>
            </a:r>
            <a:r>
              <a:rPr lang="en-US" sz="2000" dirty="0" err="1"/>
              <a:t>Te</a:t>
            </a:r>
            <a:r>
              <a:rPr lang="en-US" sz="2000" dirty="0"/>
              <a:t> and Mo, diffuse to the grain boundaries and form perovskite or intermetallic precipitates</a:t>
            </a:r>
          </a:p>
          <a:p>
            <a:r>
              <a:rPr lang="en-US" sz="2000" dirty="0"/>
              <a:t>These grain boundary inclusions can allow for release from the fuel kernel</a:t>
            </a:r>
          </a:p>
          <a:p>
            <a:r>
              <a:rPr lang="en-US" sz="2000" dirty="0"/>
              <a:t>Ag and </a:t>
            </a:r>
            <a:r>
              <a:rPr lang="en-US" sz="2000" dirty="0" err="1"/>
              <a:t>Pd</a:t>
            </a:r>
            <a:r>
              <a:rPr lang="en-US" sz="2000" dirty="0"/>
              <a:t> are known to form intermetallic precipitates and are readily release from the fuel kernel</a:t>
            </a:r>
          </a:p>
          <a:p>
            <a:pPr marL="0" indent="0">
              <a:buNone/>
            </a:pPr>
            <a:endParaRPr lang="en-US" sz="2000" dirty="0"/>
          </a:p>
          <a:p>
            <a:endParaRPr lang="en-US" sz="2000" dirty="0"/>
          </a:p>
          <a:p>
            <a:endParaRPr lang="en-US" sz="2000" dirty="0"/>
          </a:p>
        </p:txBody>
      </p:sp>
      <p:pic>
        <p:nvPicPr>
          <p:cNvPr id="4" name="Content Placeholder 3">
            <a:extLst>
              <a:ext uri="{FF2B5EF4-FFF2-40B4-BE49-F238E27FC236}">
                <a16:creationId xmlns:a16="http://schemas.microsoft.com/office/drawing/2014/main" id="{6F73A779-28CB-D34B-BDED-97056D85AD1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891480" y="1968500"/>
            <a:ext cx="3221169" cy="3445594"/>
          </a:xfrm>
          <a:prstGeom prst="rect">
            <a:avLst/>
          </a:prstGeom>
        </p:spPr>
      </p:pic>
      <p:sp>
        <p:nvSpPr>
          <p:cNvPr id="6" name="Rectangle 5">
            <a:extLst>
              <a:ext uri="{FF2B5EF4-FFF2-40B4-BE49-F238E27FC236}">
                <a16:creationId xmlns:a16="http://schemas.microsoft.com/office/drawing/2014/main" id="{E7331E16-4B54-9F4D-82D5-9ED441280EDC}"/>
              </a:ext>
            </a:extLst>
          </p:cNvPr>
          <p:cNvSpPr/>
          <p:nvPr/>
        </p:nvSpPr>
        <p:spPr>
          <a:xfrm>
            <a:off x="8541047" y="5549085"/>
            <a:ext cx="2259106" cy="577081"/>
          </a:xfrm>
          <a:prstGeom prst="rect">
            <a:avLst/>
          </a:prstGeom>
        </p:spPr>
        <p:txBody>
          <a:bodyPr wrap="square">
            <a:spAutoFit/>
          </a:bodyPr>
          <a:lstStyle/>
          <a:p>
            <a:r>
              <a:rPr lang="en-US" sz="1050" dirty="0">
                <a:solidFill>
                  <a:srgbClr val="202122"/>
                </a:solidFill>
                <a:latin typeface="Arial" panose="020B0604020202020204" pitchFamily="34" charset="0"/>
              </a:rPr>
              <a:t>Ellingham diagram showing the temperature dependence of the stability of compounds</a:t>
            </a:r>
            <a:endParaRPr lang="en-US" sz="1050" dirty="0"/>
          </a:p>
        </p:txBody>
      </p:sp>
    </p:spTree>
    <p:extLst>
      <p:ext uri="{BB962C8B-B14F-4D97-AF65-F5344CB8AC3E}">
        <p14:creationId xmlns:p14="http://schemas.microsoft.com/office/powerpoint/2010/main" val="202358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AB6E-E62F-BE4E-9F6F-93E59231DE29}"/>
              </a:ext>
            </a:extLst>
          </p:cNvPr>
          <p:cNvSpPr>
            <a:spLocks noGrp="1"/>
          </p:cNvSpPr>
          <p:nvPr>
            <p:ph type="title"/>
          </p:nvPr>
        </p:nvSpPr>
        <p:spPr/>
        <p:txBody>
          <a:bodyPr/>
          <a:lstStyle/>
          <a:p>
            <a:r>
              <a:rPr lang="en-US" dirty="0"/>
              <a:t>Fission Product Carbides</a:t>
            </a:r>
          </a:p>
        </p:txBody>
      </p:sp>
      <p:sp>
        <p:nvSpPr>
          <p:cNvPr id="3" name="Content Placeholder 2">
            <a:extLst>
              <a:ext uri="{FF2B5EF4-FFF2-40B4-BE49-F238E27FC236}">
                <a16:creationId xmlns:a16="http://schemas.microsoft.com/office/drawing/2014/main" id="{F32C55E2-E78F-E146-B98D-08BD4413294D}"/>
              </a:ext>
            </a:extLst>
          </p:cNvPr>
          <p:cNvSpPr>
            <a:spLocks noGrp="1"/>
          </p:cNvSpPr>
          <p:nvPr>
            <p:ph sz="half" idx="1"/>
          </p:nvPr>
        </p:nvSpPr>
        <p:spPr>
          <a:xfrm>
            <a:off x="609600" y="1968503"/>
            <a:ext cx="7243482" cy="4157663"/>
          </a:xfrm>
        </p:spPr>
        <p:txBody>
          <a:bodyPr/>
          <a:lstStyle/>
          <a:p>
            <a:r>
              <a:rPr lang="en-US" sz="2200" dirty="0"/>
              <a:t>In the UCO-type fuel kernel, oxygen liberated during the fission process of UO2, first oxidizes the carbide UC2 phase and then the RE fission products because of their high affinity for oxygen</a:t>
            </a:r>
          </a:p>
          <a:p>
            <a:r>
              <a:rPr lang="en-US" sz="2200" dirty="0"/>
              <a:t>Those fission product elements with lower affinity for oxygen (Sr, Eu, Zr, Ba) exist as carbide compounds</a:t>
            </a:r>
          </a:p>
          <a:p>
            <a:r>
              <a:rPr lang="en-US" sz="2200" dirty="0"/>
              <a:t>As the burnup increases, the UC2 phase in the kernel decreases</a:t>
            </a:r>
          </a:p>
          <a:p>
            <a:r>
              <a:rPr lang="en-US" sz="2200" dirty="0"/>
              <a:t>When UC2 has fully disappeared, the oxygen potential then increases and oxygen is available to form oxide compounds with these fission products</a:t>
            </a:r>
          </a:p>
          <a:p>
            <a:endParaRPr lang="en-US" sz="2200" dirty="0"/>
          </a:p>
          <a:p>
            <a:endParaRPr lang="en-US" sz="2200" dirty="0"/>
          </a:p>
          <a:p>
            <a:endParaRPr lang="en-US" sz="2200" dirty="0"/>
          </a:p>
        </p:txBody>
      </p:sp>
      <p:sp>
        <p:nvSpPr>
          <p:cNvPr id="6" name="Rectangle 5">
            <a:extLst>
              <a:ext uri="{FF2B5EF4-FFF2-40B4-BE49-F238E27FC236}">
                <a16:creationId xmlns:a16="http://schemas.microsoft.com/office/drawing/2014/main" id="{84DF8B90-968D-9D4D-B3FE-6BEA1FA8C356}"/>
              </a:ext>
            </a:extLst>
          </p:cNvPr>
          <p:cNvSpPr/>
          <p:nvPr/>
        </p:nvSpPr>
        <p:spPr>
          <a:xfrm>
            <a:off x="8311402" y="5314684"/>
            <a:ext cx="3027576" cy="276999"/>
          </a:xfrm>
          <a:prstGeom prst="rect">
            <a:avLst/>
          </a:prstGeom>
        </p:spPr>
        <p:txBody>
          <a:bodyPr wrap="square">
            <a:spAutoFit/>
          </a:bodyPr>
          <a:lstStyle/>
          <a:p>
            <a:r>
              <a:rPr lang="en-US" sz="1200" dirty="0">
                <a:latin typeface="Times" pitchFamily="2" charset="0"/>
              </a:rPr>
              <a:t>Oxidation diagram for carbides of interest</a:t>
            </a:r>
            <a:endParaRPr lang="en-US" sz="1200" dirty="0">
              <a:effectLst/>
              <a:latin typeface="Times" pitchFamily="2" charset="0"/>
            </a:endParaRPr>
          </a:p>
        </p:txBody>
      </p:sp>
      <p:pic>
        <p:nvPicPr>
          <p:cNvPr id="7" name="Content Placeholder 6">
            <a:extLst>
              <a:ext uri="{FF2B5EF4-FFF2-40B4-BE49-F238E27FC236}">
                <a16:creationId xmlns:a16="http://schemas.microsoft.com/office/drawing/2014/main" id="{79A3A9ED-E0B2-C441-8C3B-E4B4036940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853082" y="2629065"/>
            <a:ext cx="4073489" cy="2685619"/>
          </a:xfrm>
          <a:prstGeom prst="rect">
            <a:avLst/>
          </a:prstGeom>
        </p:spPr>
      </p:pic>
    </p:spTree>
    <p:extLst>
      <p:ext uri="{BB962C8B-B14F-4D97-AF65-F5344CB8AC3E}">
        <p14:creationId xmlns:p14="http://schemas.microsoft.com/office/powerpoint/2010/main" val="2643539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C18E-21BC-424E-A832-578210A8841A}"/>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5B6048BD-3114-A840-9F80-2E776DC158D1}"/>
              </a:ext>
            </a:extLst>
          </p:cNvPr>
          <p:cNvSpPr>
            <a:spLocks noGrp="1"/>
          </p:cNvSpPr>
          <p:nvPr>
            <p:ph sz="half" idx="1"/>
          </p:nvPr>
        </p:nvSpPr>
        <p:spPr/>
        <p:txBody>
          <a:bodyPr/>
          <a:lstStyle/>
          <a:p>
            <a:r>
              <a:rPr lang="en-US" sz="2400" dirty="0"/>
              <a:t>The sol–gel technique for kernel microsphere preparation is based on the following two chemical reactions starting from U3O8 powder</a:t>
            </a:r>
          </a:p>
          <a:p>
            <a:endParaRPr lang="en-US" sz="2400" dirty="0"/>
          </a:p>
        </p:txBody>
      </p:sp>
      <p:sp>
        <p:nvSpPr>
          <p:cNvPr id="4" name="Content Placeholder 3">
            <a:extLst>
              <a:ext uri="{FF2B5EF4-FFF2-40B4-BE49-F238E27FC236}">
                <a16:creationId xmlns:a16="http://schemas.microsoft.com/office/drawing/2014/main" id="{D8237FFF-9AF3-C348-961F-60C68AC49FE8}"/>
              </a:ext>
            </a:extLst>
          </p:cNvPr>
          <p:cNvSpPr>
            <a:spLocks noGrp="1"/>
          </p:cNvSpPr>
          <p:nvPr>
            <p:ph sz="half" idx="2"/>
          </p:nvPr>
        </p:nvSpPr>
        <p:spPr/>
        <p:txBody>
          <a:bodyPr/>
          <a:lstStyle/>
          <a:p>
            <a:r>
              <a:rPr lang="en-US" sz="2400" dirty="0"/>
              <a:t>The (NH4)2U2O7 (ammonium di-</a:t>
            </a:r>
            <a:r>
              <a:rPr lang="en-US" sz="2400" dirty="0" err="1"/>
              <a:t>uranate</a:t>
            </a:r>
            <a:r>
              <a:rPr lang="en-US" sz="2400" dirty="0"/>
              <a:t> – ADU) is converted to UO2 by sintering in hydrogen gas</a:t>
            </a:r>
          </a:p>
          <a:p>
            <a:r>
              <a:rPr lang="en-US" sz="2400" dirty="0"/>
              <a:t>For the production of UCO kernels, carbon black is added to the broth and the sintering is performed in CO gas to ensure adequate C/O stoichiometry</a:t>
            </a:r>
          </a:p>
          <a:p>
            <a:endParaRPr lang="en-US" sz="2400" dirty="0"/>
          </a:p>
        </p:txBody>
      </p:sp>
      <p:pic>
        <p:nvPicPr>
          <p:cNvPr id="5" name="Picture 4">
            <a:extLst>
              <a:ext uri="{FF2B5EF4-FFF2-40B4-BE49-F238E27FC236}">
                <a16:creationId xmlns:a16="http://schemas.microsoft.com/office/drawing/2014/main" id="{48D9D937-1F47-1840-B3B3-87CEC0F967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1494" y="4047334"/>
            <a:ext cx="4481012" cy="1641661"/>
          </a:xfrm>
          <a:prstGeom prst="rect">
            <a:avLst/>
          </a:prstGeom>
        </p:spPr>
      </p:pic>
    </p:spTree>
    <p:extLst>
      <p:ext uri="{BB962C8B-B14F-4D97-AF65-F5344CB8AC3E}">
        <p14:creationId xmlns:p14="http://schemas.microsoft.com/office/powerpoint/2010/main" val="872375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BB59-82B3-CD4F-8B17-4D6E6CBC748E}"/>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A60F2271-FB6C-1A41-8552-BBD956A8F445}"/>
              </a:ext>
            </a:extLst>
          </p:cNvPr>
          <p:cNvSpPr>
            <a:spLocks noGrp="1"/>
          </p:cNvSpPr>
          <p:nvPr>
            <p:ph sz="half" idx="1"/>
          </p:nvPr>
        </p:nvSpPr>
        <p:spPr>
          <a:xfrm>
            <a:off x="609599" y="1968503"/>
            <a:ext cx="7275755" cy="4157663"/>
          </a:xfrm>
        </p:spPr>
        <p:txBody>
          <a:bodyPr/>
          <a:lstStyle/>
          <a:p>
            <a:r>
              <a:rPr lang="en-US" sz="2400" dirty="0"/>
              <a:t>The mechanical strength of the coated layers depends on their thickness and sphericity, and thus strongly depend on the diameter and sphericity of the kernels</a:t>
            </a:r>
          </a:p>
          <a:p>
            <a:r>
              <a:rPr lang="en-US" sz="2400" dirty="0"/>
              <a:t>Vibrating nozzles from which droplets are emitted with high speed were developed for uniform and spherical  kernel fabrication</a:t>
            </a:r>
          </a:p>
          <a:p>
            <a:r>
              <a:rPr lang="en-US" sz="2400" dirty="0"/>
              <a:t>A process is applied to prevent the deformation of droplets while they are landing on the ammonia water, where droplets are solidified while falling in ammonia gas blown against them</a:t>
            </a:r>
          </a:p>
          <a:p>
            <a:endParaRPr lang="en-US" sz="2400" dirty="0"/>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539A2651-D3FB-4649-BBDB-04B5C455ABF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22098" y="1968503"/>
            <a:ext cx="3360302" cy="4157663"/>
          </a:xfrm>
          <a:prstGeom prst="rect">
            <a:avLst/>
          </a:prstGeom>
        </p:spPr>
      </p:pic>
    </p:spTree>
    <p:extLst>
      <p:ext uri="{BB962C8B-B14F-4D97-AF65-F5344CB8AC3E}">
        <p14:creationId xmlns:p14="http://schemas.microsoft.com/office/powerpoint/2010/main" val="2831509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6B0B-B29A-F246-9B03-23AD13457CC4}"/>
              </a:ext>
            </a:extLst>
          </p:cNvPr>
          <p:cNvSpPr>
            <a:spLocks noGrp="1"/>
          </p:cNvSpPr>
          <p:nvPr>
            <p:ph type="title"/>
          </p:nvPr>
        </p:nvSpPr>
        <p:spPr/>
        <p:txBody>
          <a:bodyPr/>
          <a:lstStyle/>
          <a:p>
            <a:r>
              <a:rPr lang="en-US" dirty="0"/>
              <a:t>Fuel Kernel Summary</a:t>
            </a:r>
          </a:p>
        </p:txBody>
      </p:sp>
      <p:sp>
        <p:nvSpPr>
          <p:cNvPr id="3" name="Content Placeholder 2">
            <a:extLst>
              <a:ext uri="{FF2B5EF4-FFF2-40B4-BE49-F238E27FC236}">
                <a16:creationId xmlns:a16="http://schemas.microsoft.com/office/drawing/2014/main" id="{9D2F2C8C-3A0E-E143-8C88-4C19B0AEBC61}"/>
              </a:ext>
            </a:extLst>
          </p:cNvPr>
          <p:cNvSpPr>
            <a:spLocks noGrp="1"/>
          </p:cNvSpPr>
          <p:nvPr>
            <p:ph sz="half" idx="1"/>
          </p:nvPr>
        </p:nvSpPr>
        <p:spPr>
          <a:xfrm>
            <a:off x="609599" y="1968503"/>
            <a:ext cx="10890325" cy="4157663"/>
          </a:xfrm>
        </p:spPr>
        <p:txBody>
          <a:bodyPr/>
          <a:lstStyle/>
          <a:p>
            <a:r>
              <a:rPr lang="en-US" sz="2800" dirty="0"/>
              <a:t>Flexible composition, allowing for commercial power, fertile, breeder, and burner options</a:t>
            </a:r>
          </a:p>
          <a:p>
            <a:r>
              <a:rPr lang="en-US" sz="2800" dirty="0"/>
              <a:t>Carbide and Oxide options</a:t>
            </a:r>
          </a:p>
          <a:p>
            <a:r>
              <a:rPr lang="en-US" sz="2800" dirty="0"/>
              <a:t>Carbides allow for higher power density and higher temperatures, reduce CO production</a:t>
            </a:r>
          </a:p>
          <a:p>
            <a:r>
              <a:rPr lang="en-US" sz="2800" dirty="0"/>
              <a:t>Oxides retain fission products</a:t>
            </a:r>
          </a:p>
          <a:p>
            <a:r>
              <a:rPr lang="en-US" sz="2800" dirty="0"/>
              <a:t>US utilizes UCO 80(UO2)/20(UC2) mix</a:t>
            </a:r>
          </a:p>
          <a:p>
            <a:endParaRPr lang="en-US" sz="2800" dirty="0"/>
          </a:p>
          <a:p>
            <a:endParaRPr lang="en-US" sz="2800" dirty="0"/>
          </a:p>
        </p:txBody>
      </p:sp>
    </p:spTree>
    <p:extLst>
      <p:ext uri="{BB962C8B-B14F-4D97-AF65-F5344CB8AC3E}">
        <p14:creationId xmlns:p14="http://schemas.microsoft.com/office/powerpoint/2010/main" val="487956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2549-63F8-294B-AE91-8B212EDFB7B6}"/>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D30FED21-98D9-0940-9728-B200B0E4DA57}"/>
              </a:ext>
            </a:extLst>
          </p:cNvPr>
          <p:cNvSpPr>
            <a:spLocks noGrp="1"/>
          </p:cNvSpPr>
          <p:nvPr>
            <p:ph sz="half" idx="1"/>
          </p:nvPr>
        </p:nvSpPr>
        <p:spPr/>
        <p:txBody>
          <a:bodyPr>
            <a:normAutofit/>
          </a:bodyPr>
          <a:lstStyle/>
          <a:p>
            <a:r>
              <a:rPr lang="en-US" sz="2200" dirty="0"/>
              <a:t>The use of helium (He) as a coolant was advocated as early as 1944 in a 5 </a:t>
            </a:r>
            <a:r>
              <a:rPr lang="en-US" sz="2200" dirty="0" err="1"/>
              <a:t>MWt</a:t>
            </a:r>
            <a:r>
              <a:rPr lang="en-US" sz="2200" dirty="0"/>
              <a:t> experimental reactor project, also featuring an indirect gas turbine cycle</a:t>
            </a:r>
          </a:p>
          <a:p>
            <a:r>
              <a:rPr lang="en-US" sz="2200" dirty="0"/>
              <a:t>Later, the prototype DRAGON reactor was put into operation in the UK in 1965 and featured a steel pressure vessel, coated fuel particles of highly-enriched uranium-thorium carbide and a helium outlet temperature of 750ºC</a:t>
            </a:r>
          </a:p>
        </p:txBody>
      </p:sp>
      <p:pic>
        <p:nvPicPr>
          <p:cNvPr id="5" name="Content Placeholder 4">
            <a:extLst>
              <a:ext uri="{FF2B5EF4-FFF2-40B4-BE49-F238E27FC236}">
                <a16:creationId xmlns:a16="http://schemas.microsoft.com/office/drawing/2014/main" id="{5D374C86-0757-1048-A304-EFB8563E1E3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23511" y="2342147"/>
            <a:ext cx="5384800" cy="3410373"/>
          </a:xfrm>
          <a:prstGeom prst="rect">
            <a:avLst/>
          </a:prstGeom>
        </p:spPr>
      </p:pic>
    </p:spTree>
    <p:extLst>
      <p:ext uri="{BB962C8B-B14F-4D97-AF65-F5344CB8AC3E}">
        <p14:creationId xmlns:p14="http://schemas.microsoft.com/office/powerpoint/2010/main" val="365913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0488-C5DE-5845-9B9F-85A5CF6F601C}"/>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62DDE0F0-C2BD-C64C-AFFF-FA695486E7F6}"/>
              </a:ext>
            </a:extLst>
          </p:cNvPr>
          <p:cNvSpPr>
            <a:spLocks noGrp="1"/>
          </p:cNvSpPr>
          <p:nvPr>
            <p:ph sz="half" idx="1"/>
          </p:nvPr>
        </p:nvSpPr>
        <p:spPr/>
        <p:txBody>
          <a:bodyPr>
            <a:normAutofit/>
          </a:bodyPr>
          <a:lstStyle/>
          <a:p>
            <a:r>
              <a:rPr lang="en-US" sz="2200" dirty="0"/>
              <a:t>The substitution of He instead of air or CO2 provided excellent neutronic and thermal characteristics together with a graphite moderator</a:t>
            </a:r>
          </a:p>
          <a:p>
            <a:r>
              <a:rPr lang="en-US" sz="2200" dirty="0"/>
              <a:t>There are two mainstream HTGR design concepts; the prismatic core design and the pebble bed core design, both of which possess common advantages of the HTGR design such as inherent safety and high efficiency</a:t>
            </a:r>
          </a:p>
        </p:txBody>
      </p:sp>
      <p:pic>
        <p:nvPicPr>
          <p:cNvPr id="5" name="Content Placeholder 4">
            <a:extLst>
              <a:ext uri="{FF2B5EF4-FFF2-40B4-BE49-F238E27FC236}">
                <a16:creationId xmlns:a16="http://schemas.microsoft.com/office/drawing/2014/main" id="{09161E8F-D93C-0546-BDF5-272D757F21A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650592"/>
            <a:ext cx="5384800" cy="2793479"/>
          </a:xfrm>
          <a:prstGeom prst="rect">
            <a:avLst/>
          </a:prstGeom>
        </p:spPr>
      </p:pic>
    </p:spTree>
    <p:extLst>
      <p:ext uri="{BB962C8B-B14F-4D97-AF65-F5344CB8AC3E}">
        <p14:creationId xmlns:p14="http://schemas.microsoft.com/office/powerpoint/2010/main" val="3995726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A07D-70F6-F048-B3C9-3E1D03956D51}"/>
              </a:ext>
            </a:extLst>
          </p:cNvPr>
          <p:cNvSpPr>
            <a:spLocks noGrp="1"/>
          </p:cNvSpPr>
          <p:nvPr>
            <p:ph type="title"/>
          </p:nvPr>
        </p:nvSpPr>
        <p:spPr/>
        <p:txBody>
          <a:bodyPr/>
          <a:lstStyle/>
          <a:p>
            <a:r>
              <a:rPr lang="en-US" dirty="0"/>
              <a:t>Two types of HTGRs</a:t>
            </a:r>
          </a:p>
        </p:txBody>
      </p:sp>
      <p:pic>
        <p:nvPicPr>
          <p:cNvPr id="5" name="Content Placeholder 4">
            <a:extLst>
              <a:ext uri="{FF2B5EF4-FFF2-40B4-BE49-F238E27FC236}">
                <a16:creationId xmlns:a16="http://schemas.microsoft.com/office/drawing/2014/main" id="{B1D9BAD2-B7F6-8C4D-B6C0-C2490632EE6B}"/>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1607344" y="2836069"/>
            <a:ext cx="3390900" cy="2628900"/>
          </a:xfrm>
          <a:prstGeom prst="rect">
            <a:avLst/>
          </a:prstGeom>
        </p:spPr>
      </p:pic>
      <p:pic>
        <p:nvPicPr>
          <p:cNvPr id="6" name="Content Placeholder 4">
            <a:extLst>
              <a:ext uri="{FF2B5EF4-FFF2-40B4-BE49-F238E27FC236}">
                <a16:creationId xmlns:a16="http://schemas.microsoft.com/office/drawing/2014/main" id="{45348124-8B2A-BA45-A0DD-01253C83D719}"/>
              </a:ext>
            </a:extLst>
          </p:cNvPr>
          <p:cNvPicPr>
            <a:picLocks noGrp="1" noChangeAspect="1"/>
          </p:cNvPicPr>
          <p:nvPr>
            <p:ph sz="quarter" idx="4"/>
          </p:nvPr>
        </p:nvPicPr>
        <p:blipFill>
          <a:blip r:embed="rId3" cstate="email">
            <a:extLst>
              <a:ext uri="{28A0092B-C50C-407E-A947-70E740481C1C}">
                <a14:useLocalDpi xmlns:a14="http://schemas.microsoft.com/office/drawing/2010/main"/>
              </a:ext>
            </a:extLst>
          </a:blip>
          <a:stretch>
            <a:fillRect/>
          </a:stretch>
        </p:blipFill>
        <p:spPr>
          <a:xfrm>
            <a:off x="6192838" y="2443824"/>
            <a:ext cx="5389562" cy="3413389"/>
          </a:xfrm>
          <a:prstGeom prst="rect">
            <a:avLst/>
          </a:prstGeom>
        </p:spPr>
      </p:pic>
    </p:spTree>
    <p:extLst>
      <p:ext uri="{BB962C8B-B14F-4D97-AF65-F5344CB8AC3E}">
        <p14:creationId xmlns:p14="http://schemas.microsoft.com/office/powerpoint/2010/main" val="28497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D395CF-D1FF-224B-9C71-85BDB98DBB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17567" y="630240"/>
            <a:ext cx="7356873" cy="6227760"/>
          </a:xfrm>
          <a:prstGeom prst="rect">
            <a:avLst/>
          </a:prstGeom>
        </p:spPr>
      </p:pic>
    </p:spTree>
    <p:extLst>
      <p:ext uri="{BB962C8B-B14F-4D97-AF65-F5344CB8AC3E}">
        <p14:creationId xmlns:p14="http://schemas.microsoft.com/office/powerpoint/2010/main" val="402503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A7E6-CB2D-2242-B277-BC200B531073}"/>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C333D198-FD54-1A43-8857-C600690BD02F}"/>
              </a:ext>
            </a:extLst>
          </p:cNvPr>
          <p:cNvSpPr>
            <a:spLocks noGrp="1"/>
          </p:cNvSpPr>
          <p:nvPr>
            <p:ph sz="half" idx="2"/>
          </p:nvPr>
        </p:nvSpPr>
        <p:spPr/>
        <p:txBody>
          <a:bodyPr>
            <a:normAutofit fontScale="62500" lnSpcReduction="20000"/>
          </a:bodyPr>
          <a:lstStyle/>
          <a:p>
            <a:r>
              <a:rPr lang="en-US" dirty="0"/>
              <a:t>The main features of HTGRs are enhanced safety, high thermal efficiency, economical competitiveness, and proliferation resistance and these make this technology a potential candidate for the nuclear power plant deployment</a:t>
            </a:r>
          </a:p>
          <a:p>
            <a:r>
              <a:rPr lang="en-US" dirty="0"/>
              <a:t>One of the driving forces behind the HTGR philosophy is its utilization in the production of process heat: the high outlet gas temperatures may be utilized as a thermal heat source in endothermic chemical processes</a:t>
            </a:r>
          </a:p>
          <a:p>
            <a:r>
              <a:rPr lang="en-US" dirty="0"/>
              <a:t>Net thermal efficiencies greater than 45% are within the reach in some of the designs of HTGRs</a:t>
            </a:r>
          </a:p>
        </p:txBody>
      </p:sp>
      <p:sp>
        <p:nvSpPr>
          <p:cNvPr id="4" name="Content Placeholder 3">
            <a:extLst>
              <a:ext uri="{FF2B5EF4-FFF2-40B4-BE49-F238E27FC236}">
                <a16:creationId xmlns:a16="http://schemas.microsoft.com/office/drawing/2014/main" id="{9A476530-7050-BC4E-B41F-69FACE732222}"/>
              </a:ext>
            </a:extLst>
          </p:cNvPr>
          <p:cNvSpPr>
            <a:spLocks noGrp="1"/>
          </p:cNvSpPr>
          <p:nvPr>
            <p:ph sz="quarter" idx="4"/>
          </p:nvPr>
        </p:nvSpPr>
        <p:spPr/>
        <p:txBody>
          <a:bodyPr>
            <a:normAutofit/>
          </a:bodyPr>
          <a:lstStyle/>
          <a:p>
            <a:r>
              <a:rPr lang="en-US" sz="2000" dirty="0"/>
              <a:t>The enhanced safety of the HTGR fuel is based on its coated fuel particle design consisting of uranium oxide/carbide particles coated with layers of pyrolytic carbon and silicon carbide</a:t>
            </a:r>
          </a:p>
          <a:p>
            <a:r>
              <a:rPr lang="en-US" sz="2000" dirty="0"/>
              <a:t>Coated particles are so designed that they can withstand high internal gas pressure without releasing any fission products to the environment</a:t>
            </a:r>
          </a:p>
        </p:txBody>
      </p:sp>
    </p:spTree>
    <p:extLst>
      <p:ext uri="{BB962C8B-B14F-4D97-AF65-F5344CB8AC3E}">
        <p14:creationId xmlns:p14="http://schemas.microsoft.com/office/powerpoint/2010/main" val="160474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02E1-DBFA-3B49-BF3A-C5334FD43A7E}"/>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9B4953D4-BFD8-9F40-ACFB-DA7820D56495}"/>
              </a:ext>
            </a:extLst>
          </p:cNvPr>
          <p:cNvSpPr>
            <a:spLocks noGrp="1"/>
          </p:cNvSpPr>
          <p:nvPr>
            <p:ph sz="half" idx="2"/>
          </p:nvPr>
        </p:nvSpPr>
        <p:spPr/>
        <p:txBody>
          <a:bodyPr/>
          <a:lstStyle/>
          <a:p>
            <a:r>
              <a:rPr lang="en-US" dirty="0"/>
              <a:t>Difference from LWRs</a:t>
            </a:r>
          </a:p>
          <a:p>
            <a:pPr lvl="1"/>
            <a:r>
              <a:rPr lang="en-US" dirty="0"/>
              <a:t>helium cooled</a:t>
            </a:r>
          </a:p>
          <a:p>
            <a:pPr lvl="1"/>
            <a:r>
              <a:rPr lang="en-US" dirty="0"/>
              <a:t>much higher temperatures</a:t>
            </a:r>
          </a:p>
          <a:p>
            <a:pPr lvl="1"/>
            <a:r>
              <a:rPr lang="en-US" dirty="0"/>
              <a:t>thermal/fast options</a:t>
            </a:r>
          </a:p>
          <a:p>
            <a:pPr lvl="1"/>
            <a:r>
              <a:rPr lang="en-US" dirty="0"/>
              <a:t>extensive utilization of graphite</a:t>
            </a:r>
          </a:p>
          <a:p>
            <a:pPr lvl="1"/>
            <a:r>
              <a:rPr lang="en-US" dirty="0"/>
              <a:t>flexibility of fuel</a:t>
            </a:r>
          </a:p>
          <a:p>
            <a:endParaRPr lang="en-US" dirty="0"/>
          </a:p>
        </p:txBody>
      </p:sp>
      <p:pic>
        <p:nvPicPr>
          <p:cNvPr id="5" name="Content Placeholder 4">
            <a:extLst>
              <a:ext uri="{FF2B5EF4-FFF2-40B4-BE49-F238E27FC236}">
                <a16:creationId xmlns:a16="http://schemas.microsoft.com/office/drawing/2014/main" id="{F8B44313-ACAF-0544-ACE9-545AADA570C4}"/>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484948" y="2174875"/>
            <a:ext cx="4805342" cy="3951288"/>
          </a:xfrm>
          <a:prstGeom prst="rect">
            <a:avLst/>
          </a:prstGeom>
        </p:spPr>
      </p:pic>
    </p:spTree>
    <p:extLst>
      <p:ext uri="{BB962C8B-B14F-4D97-AF65-F5344CB8AC3E}">
        <p14:creationId xmlns:p14="http://schemas.microsoft.com/office/powerpoint/2010/main" val="145883867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81808</TotalTime>
  <Words>2729</Words>
  <Application>Microsoft Macintosh PowerPoint</Application>
  <PresentationFormat>Widescreen</PresentationFormat>
  <Paragraphs>186</Paragraphs>
  <Slides>35</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Arial</vt:lpstr>
      <vt:lpstr>Calibri</vt:lpstr>
      <vt:lpstr>Calibri Light</vt:lpstr>
      <vt:lpstr>Helvetica</vt:lpstr>
      <vt:lpstr>Roboto</vt:lpstr>
      <vt:lpstr>Times</vt:lpstr>
      <vt:lpstr>Custom Design</vt:lpstr>
      <vt:lpstr>1_NCStateU-horizontal-left-logo</vt:lpstr>
      <vt:lpstr>NE 795-014: Advanced Reactor Materials</vt:lpstr>
      <vt:lpstr>High Temperature Gas reactors and TRISO Particles</vt:lpstr>
      <vt:lpstr>High Temperature Gas Reactor</vt:lpstr>
      <vt:lpstr>HTGRs</vt:lpstr>
      <vt:lpstr>HTGRs</vt:lpstr>
      <vt:lpstr>Two types of HTGRs</vt:lpstr>
      <vt:lpstr>PowerPoint Presentation</vt:lpstr>
      <vt:lpstr>HTGRs</vt:lpstr>
      <vt:lpstr>HTGRs</vt:lpstr>
      <vt:lpstr>Framatome SC-HTGR</vt:lpstr>
      <vt:lpstr>TRISO Particles</vt:lpstr>
      <vt:lpstr>Fuel Kernel + Buffer</vt:lpstr>
      <vt:lpstr>IPyC-SiC-OPyC</vt:lpstr>
      <vt:lpstr>Early Concepts</vt:lpstr>
      <vt:lpstr>Early Failure</vt:lpstr>
      <vt:lpstr>Transition to TRISO</vt:lpstr>
      <vt:lpstr>fuel kernel</vt:lpstr>
      <vt:lpstr>Fuel Kernel</vt:lpstr>
      <vt:lpstr>Fuel Chemistry</vt:lpstr>
      <vt:lpstr>Oxygen Potential</vt:lpstr>
      <vt:lpstr>Oxygen Potential</vt:lpstr>
      <vt:lpstr>CO Pressurization</vt:lpstr>
      <vt:lpstr>Uranium Oxycarbide (UCO)</vt:lpstr>
      <vt:lpstr>UCO</vt:lpstr>
      <vt:lpstr>U-C Phases</vt:lpstr>
      <vt:lpstr>Fission Products</vt:lpstr>
      <vt:lpstr>Fission Products</vt:lpstr>
      <vt:lpstr>Fission Products</vt:lpstr>
      <vt:lpstr>Bubble Resolution</vt:lpstr>
      <vt:lpstr>Fission Product Chemistry</vt:lpstr>
      <vt:lpstr>Fission Product Carbides</vt:lpstr>
      <vt:lpstr>Fuel Kernel Fabrication</vt:lpstr>
      <vt:lpstr>Fuel Kernel Fabrication</vt:lpstr>
      <vt:lpstr>Fuel Kernel 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161</cp:revision>
  <dcterms:created xsi:type="dcterms:W3CDTF">2019-12-09T16:44:02Z</dcterms:created>
  <dcterms:modified xsi:type="dcterms:W3CDTF">2023-08-22T17:07:40Z</dcterms:modified>
</cp:coreProperties>
</file>